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7"/>
  </p:notesMasterIdLst>
  <p:sldIdLst>
    <p:sldId id="256" r:id="rId2"/>
    <p:sldId id="293" r:id="rId3"/>
    <p:sldId id="257" r:id="rId4"/>
    <p:sldId id="258" r:id="rId5"/>
    <p:sldId id="259" r:id="rId6"/>
    <p:sldId id="300" r:id="rId7"/>
    <p:sldId id="261" r:id="rId8"/>
    <p:sldId id="294" r:id="rId9"/>
    <p:sldId id="262" r:id="rId10"/>
    <p:sldId id="263" r:id="rId11"/>
    <p:sldId id="264" r:id="rId12"/>
    <p:sldId id="265" r:id="rId13"/>
    <p:sldId id="296" r:id="rId14"/>
    <p:sldId id="266" r:id="rId15"/>
    <p:sldId id="267" r:id="rId16"/>
    <p:sldId id="268" r:id="rId17"/>
    <p:sldId id="269" r:id="rId18"/>
    <p:sldId id="298" r:id="rId19"/>
    <p:sldId id="270" r:id="rId20"/>
    <p:sldId id="271" r:id="rId21"/>
    <p:sldId id="272" r:id="rId22"/>
    <p:sldId id="273" r:id="rId23"/>
    <p:sldId id="274" r:id="rId24"/>
    <p:sldId id="275" r:id="rId25"/>
    <p:sldId id="276" r:id="rId26"/>
    <p:sldId id="277" r:id="rId27"/>
    <p:sldId id="295" r:id="rId28"/>
    <p:sldId id="278" r:id="rId29"/>
    <p:sldId id="299"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7" r:id="rId44"/>
    <p:sldId id="304" r:id="rId45"/>
    <p:sldId id="303" r:id="rId46"/>
  </p:sldIdLst>
  <p:sldSz cx="9144000" cy="6858000" type="screen4x3"/>
  <p:notesSz cx="6858000" cy="9144000"/>
  <p:defaultTextStyle>
    <a:defPPr>
      <a:defRPr lang="en-US"/>
    </a:defPPr>
    <a:lvl1pPr algn="l" rtl="0" fontAlgn="base">
      <a:spcBef>
        <a:spcPct val="0"/>
      </a:spcBef>
      <a:spcAft>
        <a:spcPct val="0"/>
      </a:spcAft>
      <a:defRPr sz="1400" kern="1200">
        <a:solidFill>
          <a:srgbClr val="000000"/>
        </a:solidFill>
        <a:latin typeface="Arial" charset="0"/>
        <a:ea typeface="ＭＳ Ｐゴシック" pitchFamily="34" charset="-128"/>
        <a:cs typeface="+mn-cs"/>
        <a:sym typeface="Arial" charset="0"/>
      </a:defRPr>
    </a:lvl1pPr>
    <a:lvl2pPr marL="457200" algn="l" rtl="0" fontAlgn="base">
      <a:spcBef>
        <a:spcPct val="0"/>
      </a:spcBef>
      <a:spcAft>
        <a:spcPct val="0"/>
      </a:spcAft>
      <a:defRPr sz="1400" kern="1200">
        <a:solidFill>
          <a:srgbClr val="000000"/>
        </a:solidFill>
        <a:latin typeface="Arial" charset="0"/>
        <a:ea typeface="ＭＳ Ｐゴシック" pitchFamily="34" charset="-128"/>
        <a:cs typeface="+mn-cs"/>
        <a:sym typeface="Arial" charset="0"/>
      </a:defRPr>
    </a:lvl2pPr>
    <a:lvl3pPr marL="914400" algn="l" rtl="0" fontAlgn="base">
      <a:spcBef>
        <a:spcPct val="0"/>
      </a:spcBef>
      <a:spcAft>
        <a:spcPct val="0"/>
      </a:spcAft>
      <a:defRPr sz="1400" kern="1200">
        <a:solidFill>
          <a:srgbClr val="000000"/>
        </a:solidFill>
        <a:latin typeface="Arial" charset="0"/>
        <a:ea typeface="ＭＳ Ｐゴシック" pitchFamily="34" charset="-128"/>
        <a:cs typeface="+mn-cs"/>
        <a:sym typeface="Arial" charset="0"/>
      </a:defRPr>
    </a:lvl3pPr>
    <a:lvl4pPr marL="1371600" algn="l" rtl="0" fontAlgn="base">
      <a:spcBef>
        <a:spcPct val="0"/>
      </a:spcBef>
      <a:spcAft>
        <a:spcPct val="0"/>
      </a:spcAft>
      <a:defRPr sz="1400" kern="1200">
        <a:solidFill>
          <a:srgbClr val="000000"/>
        </a:solidFill>
        <a:latin typeface="Arial" charset="0"/>
        <a:ea typeface="ＭＳ Ｐゴシック" pitchFamily="34" charset="-128"/>
        <a:cs typeface="+mn-cs"/>
        <a:sym typeface="Arial" charset="0"/>
      </a:defRPr>
    </a:lvl4pPr>
    <a:lvl5pPr marL="1828800" algn="l" rtl="0" fontAlgn="base">
      <a:spcBef>
        <a:spcPct val="0"/>
      </a:spcBef>
      <a:spcAft>
        <a:spcPct val="0"/>
      </a:spcAft>
      <a:defRPr sz="1400" kern="1200">
        <a:solidFill>
          <a:srgbClr val="000000"/>
        </a:solidFill>
        <a:latin typeface="Arial" charset="0"/>
        <a:ea typeface="ＭＳ Ｐゴシック" pitchFamily="34" charset="-128"/>
        <a:cs typeface="+mn-cs"/>
        <a:sym typeface="Arial" charset="0"/>
      </a:defRPr>
    </a:lvl5pPr>
    <a:lvl6pPr marL="2286000" algn="l" defTabSz="914400" rtl="0" eaLnBrk="1" latinLnBrk="0" hangingPunct="1">
      <a:defRPr sz="1400" kern="1200">
        <a:solidFill>
          <a:srgbClr val="000000"/>
        </a:solidFill>
        <a:latin typeface="Arial" charset="0"/>
        <a:ea typeface="ＭＳ Ｐゴシック" pitchFamily="34" charset="-128"/>
        <a:cs typeface="+mn-cs"/>
        <a:sym typeface="Arial" charset="0"/>
      </a:defRPr>
    </a:lvl6pPr>
    <a:lvl7pPr marL="2743200" algn="l" defTabSz="914400" rtl="0" eaLnBrk="1" latinLnBrk="0" hangingPunct="1">
      <a:defRPr sz="1400" kern="1200">
        <a:solidFill>
          <a:srgbClr val="000000"/>
        </a:solidFill>
        <a:latin typeface="Arial" charset="0"/>
        <a:ea typeface="ＭＳ Ｐゴシック" pitchFamily="34" charset="-128"/>
        <a:cs typeface="+mn-cs"/>
        <a:sym typeface="Arial" charset="0"/>
      </a:defRPr>
    </a:lvl7pPr>
    <a:lvl8pPr marL="3200400" algn="l" defTabSz="914400" rtl="0" eaLnBrk="1" latinLnBrk="0" hangingPunct="1">
      <a:defRPr sz="1400" kern="1200">
        <a:solidFill>
          <a:srgbClr val="000000"/>
        </a:solidFill>
        <a:latin typeface="Arial" charset="0"/>
        <a:ea typeface="ＭＳ Ｐゴシック" pitchFamily="34" charset="-128"/>
        <a:cs typeface="+mn-cs"/>
        <a:sym typeface="Arial" charset="0"/>
      </a:defRPr>
    </a:lvl8pPr>
    <a:lvl9pPr marL="3657600" algn="l" defTabSz="914400" rtl="0" eaLnBrk="1" latinLnBrk="0" hangingPunct="1">
      <a:defRPr sz="1400" kern="1200">
        <a:solidFill>
          <a:srgbClr val="000000"/>
        </a:solidFill>
        <a:latin typeface="Arial" charset="0"/>
        <a:ea typeface="ＭＳ Ｐゴシック" pitchFamily="34" charset="-128"/>
        <a:cs typeface="+mn-cs"/>
        <a:sym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EAFC8E45-0838-4075-A799-702960E0A581}">
  <a:tblStyle styleId="{EAFC8E45-0838-4075-A799-702960E0A581}" styleName="Table_0"/>
  <a:tblStyle styleId="{8F6E39F9-7692-49A7-8597-5EF59FF9626A}" styleName="Table_1"/>
  <a:tblStyle styleId="{36ADE52A-1A25-4B49-8D97-9990DCA6EC07}" styleName="Table_2">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61B93A1A-F4E0-4841-8B04-30864C583A0A}" styleName="Table_3">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25214FC6-03B9-46E6-BE9E-E44D5029758F}" styleName="Table_4">
    <a:wholeTbl>
      <a:tcTxStyle b="off" i="off">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FF3F9"/>
          </a:solidFill>
        </a:fill>
      </a:tcStyle>
    </a:wholeTbl>
    <a:band1H>
      <a:tcStyle>
        <a:tcBdr/>
        <a:fill>
          <a:solidFill>
            <a:srgbClr val="DBE5F1"/>
          </a:solidFill>
        </a:fill>
      </a:tcStyle>
    </a:band1H>
    <a:band1V>
      <a:tcStyle>
        <a:tcBdr/>
        <a:fill>
          <a:solidFill>
            <a:srgbClr val="DBE5F1"/>
          </a:solidFill>
        </a:fill>
      </a:tcStyle>
    </a:band1V>
    <a:lastCol>
      <a:tcTxStyle b="on" i="off">
        <a:schemeClr val="lt1"/>
      </a:tcTxStyle>
      <a:tcStyle>
        <a:tcBdr/>
        <a:fill>
          <a:solidFill>
            <a:schemeClr val="accent1"/>
          </a:solidFill>
        </a:fill>
      </a:tcStyle>
    </a:lastCol>
    <a:firstCol>
      <a:tcTxStyle b="on" i="off">
        <a:schemeClr val="lt1"/>
      </a:tcTxStyle>
      <a:tcStyle>
        <a:tcBdr/>
        <a:fill>
          <a:solidFill>
            <a:schemeClr val="accent1"/>
          </a:solidFill>
        </a:fill>
      </a:tcStyle>
    </a:firstCol>
    <a:lastRow>
      <a:tcTxStyle b="on" i="off">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9668" autoAdjust="0"/>
  </p:normalViewPr>
  <p:slideViewPr>
    <p:cSldViewPr>
      <p:cViewPr>
        <p:scale>
          <a:sx n="75" d="100"/>
          <a:sy n="75" d="100"/>
        </p:scale>
        <p:origin x="-2016" y="-6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Shape 2"/>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73731" name="Shape 3"/>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75780" name="Shape 4"/>
          <p:cNvSpPr>
            <a:spLocks noGrp="1" noRot="1" noChangeAspect="1"/>
          </p:cNvSpPr>
          <p:nvPr>
            <p:ph type="sldImg" idx="3"/>
          </p:nvPr>
        </p:nvSpPr>
        <p:spPr bwMode="auto">
          <a:xfrm>
            <a:off x="1143000" y="685800"/>
            <a:ext cx="4572000" cy="3429000"/>
          </a:xfrm>
          <a:custGeom>
            <a:avLst/>
            <a:gdLst>
              <a:gd name="T0" fmla="*/ 0 w 120000"/>
              <a:gd name="T1" fmla="*/ 0 h 120000"/>
              <a:gd name="T2" fmla="*/ 2147483647 w 120000"/>
              <a:gd name="T3" fmla="*/ 0 h 120000"/>
              <a:gd name="T4" fmla="*/ 2147483647 w 120000"/>
              <a:gd name="T5" fmla="*/ 2147483647 h 120000"/>
              <a:gd name="T6" fmla="*/ 0 w 120000"/>
              <a:gd name="T7" fmla="*/ 2147483647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12700" cap="flat">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5" name="Shape 5"/>
          <p:cNvSpPr txBox="1">
            <a:spLocks noGrp="1"/>
          </p:cNvSpPr>
          <p:nvPr>
            <p:ph type="body" idx="1"/>
          </p:nvPr>
        </p:nvSpPr>
        <p:spPr>
          <a:xfrm>
            <a:off x="685800" y="4343400"/>
            <a:ext cx="5486400"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pPr lvl="0"/>
            <a:endParaRPr noProof="0"/>
          </a:p>
        </p:txBody>
      </p:sp>
      <p:sp>
        <p:nvSpPr>
          <p:cNvPr id="73734" name="Shape 6"/>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73735" name="Shape 7"/>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algn="r" eaLnBrk="1" hangingPunct="1">
              <a:defRPr sz="12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556470940"/>
      </p:ext>
    </p:extLst>
  </p:cSld>
  <p:clrMap bg1="lt1" tx1="dk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 Id="rId3" Type="http://schemas.openxmlformats.org/officeDocument/2006/relationships/hyperlink" Target="http://vimeo.com/27066753"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youtube.com/watch?v=83Ieur9qy5k&amp;list=UUF0pa3nE3aZAfBMT8pqM5PA&amp;index=7&amp;feature=plcp"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 Id="rId3" Type="http://schemas.openxmlformats.org/officeDocument/2006/relationships/hyperlink" Target="http://www.youtube.com/watch?v=dnjbwJdcPjE" TargetMode="Externa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vimeo.com/44524812"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vimeo.com/30924981"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 Id="rId3" Type="http://schemas.openxmlformats.org/officeDocument/2006/relationships/hyperlink" Target="http://commoncore.americaachieves.org/"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vimeo.com/44524812"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Shape 86"/>
          <p:cNvSpPr>
            <a:spLocks noGrp="1" noRot="1" noChangeAspect="1" noTextEdit="1"/>
          </p:cNvSpPr>
          <p:nvPr>
            <p:ph type="sldImg" idx="2"/>
          </p:nvPr>
        </p:nvSpPr>
        <p:spPr>
          <a:ln>
            <a:headEnd/>
            <a:tailEnd/>
          </a:ln>
        </p:spPr>
      </p:sp>
      <p:sp>
        <p:nvSpPr>
          <p:cNvPr id="76803" name="Shape 8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pPr>
            <a:r>
              <a:rPr lang="en-US" sz="1400" smtClean="0">
                <a:ea typeface="ＭＳ Ｐゴシック" pitchFamily="34" charset="-128"/>
              </a:rPr>
              <a:t>Today</a:t>
            </a:r>
            <a:r>
              <a:rPr lang="ja-JP" altLang="en-US" sz="1400" smtClean="0">
                <a:ea typeface="ＭＳ Ｐゴシック" pitchFamily="34" charset="-128"/>
              </a:rPr>
              <a:t>’</a:t>
            </a:r>
            <a:r>
              <a:rPr lang="en-US" altLang="ja-JP" sz="1400" smtClean="0">
                <a:ea typeface="ＭＳ Ｐゴシック" pitchFamily="34" charset="-128"/>
              </a:rPr>
              <a:t>s session is an overview of the key shifts that the Common Core State Standards require for mathematics.  We will be learning about the 3 shifts through this slide show as well as through some hands-on activities to help us understand the key components of the shifts.  Through this we hope to gain a better understanding of the Standards for Mathematics which in turn will better prepare our students. </a:t>
            </a:r>
            <a:endParaRPr lang="en-US" sz="1400" smtClean="0">
              <a:ea typeface="ＭＳ Ｐゴシック" pitchFamily="34" charset="-128"/>
            </a:endParaRPr>
          </a:p>
          <a:p>
            <a:pPr eaLnBrk="1" hangingPunct="1">
              <a:spcBef>
                <a:spcPct val="0"/>
              </a:spcBef>
              <a:buSzPct val="25000"/>
            </a:pPr>
            <a:endParaRPr lang="en-US" sz="1400" smtClean="0">
              <a:ea typeface="ＭＳ Ｐゴシック" pitchFamily="34" charset="-128"/>
            </a:endParaRPr>
          </a:p>
        </p:txBody>
      </p:sp>
      <p:sp>
        <p:nvSpPr>
          <p:cNvPr id="76804" name="Shape 88"/>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6018" name="Shape 142"/>
          <p:cNvSpPr>
            <a:spLocks noGrp="1" noRot="1" noChangeAspect="1" noTextEdit="1"/>
          </p:cNvSpPr>
          <p:nvPr>
            <p:ph type="sldImg" idx="2"/>
          </p:nvPr>
        </p:nvSpPr>
        <p:spPr>
          <a:ln>
            <a:headEnd/>
            <a:tailEnd/>
          </a:ln>
        </p:spPr>
      </p:sp>
      <p:sp>
        <p:nvSpPr>
          <p:cNvPr id="86019" name="Shape 1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ea typeface="ＭＳ Ｐゴシック" pitchFamily="34" charset="-128"/>
              </a:rPr>
              <a:t>There are no detailed labels here because I want you to see visually that the overall shape of math topics in A+ countries and those typical in the US (pre-Common Core) is different.</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Each row is a math topic, like </a:t>
            </a:r>
            <a:r>
              <a:rPr lang="en-US" sz="1400" i="1" smtClean="0">
                <a:ea typeface="ＭＳ Ｐゴシック" pitchFamily="34" charset="-128"/>
              </a:rPr>
              <a:t>fractions</a:t>
            </a:r>
            <a:r>
              <a:rPr lang="en-US" sz="1400" smtClean="0">
                <a:ea typeface="ＭＳ Ｐゴシック" pitchFamily="34" charset="-128"/>
              </a:rPr>
              <a:t>, or </a:t>
            </a:r>
            <a:r>
              <a:rPr lang="en-US" sz="1400" i="1" smtClean="0">
                <a:ea typeface="ＭＳ Ｐゴシック" pitchFamily="34" charset="-128"/>
              </a:rPr>
              <a:t>congruence</a:t>
            </a:r>
            <a:r>
              <a:rPr lang="en-US" sz="1400" smtClean="0">
                <a:ea typeface="ＭＳ Ｐゴシック" pitchFamily="34" charset="-128"/>
              </a:rPr>
              <a:t>.</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In 2/3rds of the high-performing countries, the foundations are laid and then further knowledge is built on them. The design principle is focus and coherent progressions.</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In the U.S.,  the design principle is to teach </a:t>
            </a:r>
            <a:r>
              <a:rPr lang="en-US" sz="1400" i="1" smtClean="0">
                <a:ea typeface="ＭＳ Ｐゴシック" pitchFamily="34" charset="-128"/>
              </a:rPr>
              <a:t>everything</a:t>
            </a:r>
            <a:r>
              <a:rPr lang="en-US" sz="1400" smtClean="0">
                <a:ea typeface="ＭＳ Ｐゴシック" pitchFamily="34" charset="-128"/>
              </a:rPr>
              <a:t> </a:t>
            </a:r>
            <a:r>
              <a:rPr lang="en-US" sz="1400" u="sng" smtClean="0">
                <a:ea typeface="ＭＳ Ｐゴシック" pitchFamily="34" charset="-128"/>
              </a:rPr>
              <a:t>every</a:t>
            </a:r>
            <a:r>
              <a:rPr lang="en-US" sz="1400" smtClean="0">
                <a:ea typeface="ＭＳ Ｐゴシック" pitchFamily="34" charset="-128"/>
              </a:rPr>
              <a:t> year that can possibly be taught… as well as many things that cannot.</a:t>
            </a:r>
          </a:p>
          <a:p>
            <a:pPr eaLnBrk="1" hangingPunct="1">
              <a:spcBef>
                <a:spcPct val="0"/>
              </a:spcBef>
            </a:pPr>
            <a:endParaRPr lang="en-US" sz="1400" smtClean="0">
              <a:ea typeface="ＭＳ Ｐゴシック" pitchFamily="34" charset="-128"/>
            </a:endParaRPr>
          </a:p>
        </p:txBody>
      </p:sp>
      <p:sp>
        <p:nvSpPr>
          <p:cNvPr id="86020" name="Shape 14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7042" name="Shape 149"/>
          <p:cNvSpPr>
            <a:spLocks noGrp="1" noRot="1" noChangeAspect="1" noTextEdit="1"/>
          </p:cNvSpPr>
          <p:nvPr>
            <p:ph type="sldImg" idx="2"/>
          </p:nvPr>
        </p:nvSpPr>
        <p:spPr>
          <a:ln>
            <a:headEnd/>
            <a:tailEnd/>
          </a:ln>
        </p:spPr>
      </p:sp>
      <p:sp>
        <p:nvSpPr>
          <p:cNvPr id="87043" name="Shape 15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ea typeface="ＭＳ Ｐゴシック" pitchFamily="34" charset="-128"/>
              </a:rPr>
              <a:t>This slide represents another visualization of how U.S standards used to be arranged, giving equal importance to all four areas - like </a:t>
            </a:r>
            <a:r>
              <a:rPr lang="ja-JP" altLang="en-US" sz="1400" smtClean="0">
                <a:ea typeface="ＭＳ Ｐゴシック" pitchFamily="34" charset="-128"/>
              </a:rPr>
              <a:t>“</a:t>
            </a:r>
            <a:r>
              <a:rPr lang="en-US" altLang="ja-JP" sz="1400" smtClean="0">
                <a:ea typeface="ＭＳ Ｐゴシック" pitchFamily="34" charset="-128"/>
              </a:rPr>
              <a:t>shopping aisles.</a:t>
            </a:r>
            <a:r>
              <a:rPr lang="ja-JP" altLang="en-US" sz="1400" smtClean="0">
                <a:ea typeface="ＭＳ Ｐゴシック" pitchFamily="34" charset="-128"/>
              </a:rPr>
              <a:t>”</a:t>
            </a:r>
            <a:r>
              <a:rPr lang="en-US" altLang="ja-JP" sz="1400" smtClean="0">
                <a:ea typeface="ＭＳ Ｐゴシック" pitchFamily="34" charset="-128"/>
              </a:rPr>
              <a:t> Each grade goes up and down the aisles, tossing topics into the cart, losing focus. </a:t>
            </a:r>
          </a:p>
          <a:p>
            <a:pPr eaLnBrk="1" hangingPunct="1">
              <a:spcBef>
                <a:spcPct val="0"/>
              </a:spcBef>
            </a:pPr>
            <a:endParaRPr lang="en-US" altLang="ja-JP"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There is no disagreement, for example, that the most critical area of mathematics in K-2 is numbers and operations.  However, whether looking at typical state standards or typical curriculum that followed, numbers and operations was just one concept among many that was included.  </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The Common Core State Standards is a set of standards that allow teachers to do what they know they need to in order to support the further development of their students: concentrate on fewer, powerful concepts and then build on those.</a:t>
            </a:r>
          </a:p>
          <a:p>
            <a:pPr eaLnBrk="1" hangingPunct="1">
              <a:spcBef>
                <a:spcPct val="0"/>
              </a:spcBef>
            </a:pPr>
            <a:endParaRPr lang="en-US" sz="1400" smtClean="0">
              <a:ea typeface="ＭＳ Ｐゴシック" pitchFamily="34" charset="-128"/>
            </a:endParaRPr>
          </a:p>
        </p:txBody>
      </p:sp>
      <p:sp>
        <p:nvSpPr>
          <p:cNvPr id="87044" name="Shape 151"/>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8066" name="Shape 156"/>
          <p:cNvSpPr>
            <a:spLocks noGrp="1" noRot="1" noChangeAspect="1" noTextEdit="1"/>
          </p:cNvSpPr>
          <p:nvPr>
            <p:ph type="sldImg" idx="2"/>
          </p:nvPr>
        </p:nvSpPr>
        <p:spPr>
          <a:ln>
            <a:headEnd/>
            <a:tailEnd/>
          </a:ln>
        </p:spPr>
      </p:sp>
      <p:sp>
        <p:nvSpPr>
          <p:cNvPr id="88067" name="Shape 15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sz="1400" smtClean="0">
                <a:ea typeface="ＭＳ Ｐゴシック" pitchFamily="34" charset="-128"/>
              </a:rPr>
              <a:t>The CCSS takes the first strand from the last slide (Number and Operations) and expands it to show the relevance and progression of number and operations from K-12.  You can see that the one "shopping aisle" or strand of Number and Operations from previous states standards is now split into 5 domains across the K-8 grade span, communicating exactly what is being learned at each grade and clarifying how that learning prepares the students for future studies.</a:t>
            </a:r>
          </a:p>
          <a:p>
            <a:pPr eaLnBrk="1" hangingPunct="1">
              <a:spcBef>
                <a:spcPct val="0"/>
              </a:spcBef>
            </a:pPr>
            <a:endParaRPr lang="en-US" sz="1400" smtClean="0">
              <a:ea typeface="ＭＳ Ｐゴシック" pitchFamily="34" charset="-128"/>
            </a:endParaRPr>
          </a:p>
        </p:txBody>
      </p:sp>
      <p:sp>
        <p:nvSpPr>
          <p:cNvPr id="88068" name="Shape 158"/>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a:headEnd/>
            <a:tailEnd/>
          </a:ln>
        </p:spPr>
      </p:sp>
      <p:sp>
        <p:nvSpPr>
          <p:cNvPr id="8909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sz="1400" smtClean="0">
                <a:ea typeface="ＭＳ Ｐゴシック" pitchFamily="34" charset="-128"/>
              </a:rPr>
              <a:t>David Coleman speaking on focus in the Common Core State Standards.  This video, produced by Engage NY, can be seen in its entirety at </a:t>
            </a:r>
            <a:r>
              <a:rPr lang="en-US" sz="1400" smtClean="0">
                <a:ea typeface="ＭＳ Ｐゴシック" pitchFamily="34" charset="-128"/>
                <a:hlinkClick r:id="rId3"/>
              </a:rPr>
              <a:t>http://vimeo.com/27066753</a:t>
            </a:r>
            <a:endParaRPr lang="en-US" sz="1400" smtClean="0">
              <a:ea typeface="ＭＳ Ｐゴシック" pitchFamily="34" charset="-128"/>
            </a:endParaRPr>
          </a:p>
          <a:p>
            <a:pPr eaLnBrk="1" hangingPunct="1">
              <a:spcBef>
                <a:spcPct val="0"/>
              </a:spcBef>
            </a:pPr>
            <a:endParaRPr lang="en-US" sz="1400" smtClean="0">
              <a:ea typeface="ＭＳ Ｐゴシック" pitchFamily="34" charset="-128"/>
            </a:endParaRPr>
          </a:p>
        </p:txBody>
      </p:sp>
      <p:sp>
        <p:nvSpPr>
          <p:cNvPr id="89092"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0114" name="Shape 163"/>
          <p:cNvSpPr>
            <a:spLocks noGrp="1" noRot="1" noChangeAspect="1" noTextEdit="1"/>
          </p:cNvSpPr>
          <p:nvPr>
            <p:ph type="sldImg" idx="2"/>
          </p:nvPr>
        </p:nvSpPr>
        <p:spPr>
          <a:ln>
            <a:headEnd/>
            <a:tailEnd/>
          </a:ln>
        </p:spPr>
      </p:sp>
      <p:sp>
        <p:nvSpPr>
          <p:cNvPr id="90115" name="Shape 16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ea typeface="ＭＳ Ｐゴシック" pitchFamily="34" charset="-128"/>
              </a:rPr>
              <a:t>Focus in the Common Core Standards means two things.  What is in versus what is out, but also what the main focus areas of the standards are for each grade.  This chart shows what the major focus areas are for K-8 math.  These are the concepts which demand the most time, attention, and energy throughout the school year.   It is through focus in these key areas in K-8 that students will be best be prepared for further studies of math in HS and, consequently, college and career ready.</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It is important to note that these are not topics to be checked off a list during an isolated unit of instruction, but rather these priority areas will be present throughout the school year through rich instructional experiences.  </a:t>
            </a:r>
          </a:p>
          <a:p>
            <a:pPr eaLnBrk="1" hangingPunct="1">
              <a:spcBef>
                <a:spcPct val="0"/>
              </a:spcBef>
            </a:pPr>
            <a:endParaRPr lang="en-US" sz="1400" smtClean="0">
              <a:ea typeface="ＭＳ Ｐゴシック" pitchFamily="34" charset="-128"/>
            </a:endParaRPr>
          </a:p>
        </p:txBody>
      </p:sp>
      <p:sp>
        <p:nvSpPr>
          <p:cNvPr id="90116" name="Shape 165"/>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1138" name="Shape 170"/>
          <p:cNvSpPr>
            <a:spLocks noGrp="1" noRot="1" noChangeAspect="1" noTextEdit="1"/>
          </p:cNvSpPr>
          <p:nvPr>
            <p:ph type="sldImg" idx="2"/>
          </p:nvPr>
        </p:nvSpPr>
        <p:spPr>
          <a:ln>
            <a:headEnd/>
            <a:tailEnd/>
          </a:ln>
        </p:spPr>
      </p:sp>
      <p:sp>
        <p:nvSpPr>
          <p:cNvPr id="91139" name="Shape 171"/>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buFontTx/>
              <a:buChar char="•"/>
            </a:pPr>
            <a:r>
              <a:rPr lang="en-US" sz="1400" smtClean="0">
                <a:ea typeface="ＭＳ Ｐゴシック" pitchFamily="34" charset="-128"/>
              </a:rPr>
              <a:t>{Pass out practice with shifts handout.  Read the question from the top of handout – same as slide}</a:t>
            </a:r>
          </a:p>
          <a:p>
            <a:pPr eaLnBrk="1" hangingPunct="1">
              <a:spcBef>
                <a:spcPct val="0"/>
              </a:spcBef>
              <a:buSzPct val="25000"/>
            </a:pPr>
            <a:endParaRPr lang="en-US" sz="1400" smtClean="0">
              <a:ea typeface="ＭＳ Ｐゴシック" pitchFamily="34" charset="-128"/>
            </a:endParaRPr>
          </a:p>
          <a:p>
            <a:pPr eaLnBrk="1" hangingPunct="1">
              <a:spcBef>
                <a:spcPct val="0"/>
              </a:spcBef>
              <a:buSzPct val="25000"/>
              <a:buFontTx/>
              <a:buChar char="•"/>
            </a:pPr>
            <a:r>
              <a:rPr lang="en-US" sz="1400" smtClean="0">
                <a:ea typeface="ＭＳ Ｐゴシック" pitchFamily="34" charset="-128"/>
              </a:rPr>
              <a:t>Take a few minutes to discuss this question.</a:t>
            </a:r>
          </a:p>
          <a:p>
            <a:pPr eaLnBrk="1" hangingPunct="1">
              <a:spcBef>
                <a:spcPct val="0"/>
              </a:spcBef>
              <a:buSzPct val="25000"/>
            </a:pPr>
            <a:endParaRPr lang="en-US" sz="1400" smtClean="0">
              <a:ea typeface="ＭＳ Ｐゴシック" pitchFamily="34" charset="-128"/>
            </a:endParaRPr>
          </a:p>
        </p:txBody>
      </p:sp>
      <p:sp>
        <p:nvSpPr>
          <p:cNvPr id="91140" name="Shape 172"/>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2162" name="Shape 178"/>
          <p:cNvSpPr>
            <a:spLocks noGrp="1" noRot="1" noChangeAspect="1" noTextEdit="1"/>
          </p:cNvSpPr>
          <p:nvPr>
            <p:ph type="sldImg" idx="2"/>
          </p:nvPr>
        </p:nvSpPr>
        <p:spPr>
          <a:ln>
            <a:headEnd/>
            <a:tailEnd/>
          </a:ln>
        </p:spPr>
      </p:sp>
      <p:sp>
        <p:nvSpPr>
          <p:cNvPr id="92163" name="Shape 17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ea typeface="ＭＳ Ｐゴシック" pitchFamily="34" charset="-128"/>
              </a:rPr>
              <a:t>Without looking at your standards, please work with those around you to determine what two topics of each row are major work of that grade.  You could circle the 2 topics that are major work, or cross out the one that is not.  A hint to this is that the one item that is not the major work of the grade is actually not even part of the standards for that grade.</a:t>
            </a:r>
          </a:p>
          <a:p>
            <a:pPr eaLnBrk="1" hangingPunct="1">
              <a:spcBef>
                <a:spcPct val="0"/>
              </a:spcBef>
            </a:pPr>
            <a:endParaRPr lang="en-US" sz="1400" smtClean="0">
              <a:ea typeface="ＭＳ Ｐゴシック" pitchFamily="34" charset="-128"/>
            </a:endParaRPr>
          </a:p>
          <a:p>
            <a:pPr eaLnBrk="1" hangingPunct="1">
              <a:spcBef>
                <a:spcPct val="0"/>
              </a:spcBef>
              <a:buSzPct val="25000"/>
              <a:buFontTx/>
              <a:buChar char="•"/>
            </a:pPr>
            <a:r>
              <a:rPr lang="en-US" sz="1400" smtClean="0">
                <a:ea typeface="ＭＳ Ｐゴシック" pitchFamily="34" charset="-128"/>
              </a:rPr>
              <a:t>{After a sufficient amount of time, have participants share their answers.  An </a:t>
            </a:r>
            <a:r>
              <a:rPr lang="ja-JP" altLang="en-US" sz="1400" smtClean="0">
                <a:ea typeface="ＭＳ Ｐゴシック" pitchFamily="34" charset="-128"/>
              </a:rPr>
              <a:t>“</a:t>
            </a:r>
            <a:r>
              <a:rPr lang="en-US" altLang="ja-JP" sz="1400" smtClean="0">
                <a:ea typeface="ＭＳ Ｐゴシック" pitchFamily="34" charset="-128"/>
              </a:rPr>
              <a:t>answer key</a:t>
            </a:r>
            <a:r>
              <a:rPr lang="ja-JP" altLang="en-US" sz="1400" smtClean="0">
                <a:ea typeface="ＭＳ Ｐゴシック" pitchFamily="34" charset="-128"/>
              </a:rPr>
              <a:t>”</a:t>
            </a:r>
            <a:r>
              <a:rPr lang="en-US" altLang="ja-JP" sz="1400" smtClean="0">
                <a:ea typeface="ＭＳ Ｐゴシック" pitchFamily="34" charset="-128"/>
              </a:rPr>
              <a:t> can be found in the resources for this module.}</a:t>
            </a:r>
            <a:endParaRPr lang="en-US" sz="1400" smtClean="0">
              <a:ea typeface="ＭＳ Ｐゴシック" pitchFamily="34" charset="-128"/>
            </a:endParaRPr>
          </a:p>
          <a:p>
            <a:pPr eaLnBrk="1" hangingPunct="1">
              <a:spcBef>
                <a:spcPct val="0"/>
              </a:spcBef>
            </a:pPr>
            <a:endParaRPr lang="en-US" sz="1400" smtClean="0">
              <a:ea typeface="ＭＳ Ｐゴシック" pitchFamily="34" charset="-128"/>
            </a:endParaRPr>
          </a:p>
        </p:txBody>
      </p:sp>
      <p:sp>
        <p:nvSpPr>
          <p:cNvPr id="92164" name="Shape 18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3186" name="Shape 185"/>
          <p:cNvSpPr>
            <a:spLocks noGrp="1" noRot="1" noChangeAspect="1" noTextEdit="1"/>
          </p:cNvSpPr>
          <p:nvPr>
            <p:ph type="sldImg" idx="2"/>
          </p:nvPr>
        </p:nvSpPr>
        <p:spPr>
          <a:ln>
            <a:headEnd/>
            <a:tailEnd/>
          </a:ln>
        </p:spPr>
      </p:sp>
      <p:sp>
        <p:nvSpPr>
          <p:cNvPr id="93187" name="Shape 186"/>
          <p:cNvSpPr txBox="1">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SzPct val="25000"/>
              <a:buFontTx/>
              <a:buChar char="•"/>
              <a:defRPr/>
            </a:pPr>
            <a:r>
              <a:rPr lang="en-US" sz="1400" dirty="0" smtClean="0"/>
              <a:t>{Read slide}</a:t>
            </a:r>
          </a:p>
          <a:p>
            <a:pPr marL="0" indent="0" eaLnBrk="1" hangingPunct="1">
              <a:spcBef>
                <a:spcPct val="0"/>
              </a:spcBef>
              <a:buSzPct val="25000"/>
              <a:defRPr/>
            </a:pPr>
            <a:endParaRPr lang="en-US" sz="1400" dirty="0" smtClean="0"/>
          </a:p>
          <a:p>
            <a:pPr eaLnBrk="1" hangingPunct="1">
              <a:spcBef>
                <a:spcPct val="0"/>
              </a:spcBef>
              <a:buFontTx/>
              <a:buChar char="•"/>
              <a:defRPr/>
            </a:pPr>
            <a:r>
              <a:rPr lang="en-US" sz="1400" dirty="0" smtClean="0"/>
              <a:t>In the second shift, coherence, we take advantage of focus to actually pay attention to sense-making in math.  Coherence speaks to the idea that math does not consist of a list of isolated topics.  </a:t>
            </a:r>
          </a:p>
          <a:p>
            <a:pPr marL="0" indent="0" eaLnBrk="1" hangingPunct="1">
              <a:spcBef>
                <a:spcPct val="0"/>
              </a:spcBef>
              <a:defRPr/>
            </a:pPr>
            <a:endParaRPr lang="en-US" sz="1400" dirty="0" smtClean="0"/>
          </a:p>
          <a:p>
            <a:pPr eaLnBrk="1" hangingPunct="1">
              <a:spcBef>
                <a:spcPct val="0"/>
              </a:spcBef>
              <a:buFontTx/>
              <a:buChar char="•"/>
              <a:defRPr/>
            </a:pPr>
            <a:r>
              <a:rPr lang="en-US" sz="1400" dirty="0" smtClean="0"/>
              <a:t>The Standards themselves, and therefore any resulting curriculum and instruction, should build on major concepts within a given school year as well as major concepts from previous school years.  </a:t>
            </a:r>
          </a:p>
          <a:p>
            <a:pPr eaLnBrk="1" hangingPunct="1">
              <a:spcBef>
                <a:spcPct val="0"/>
              </a:spcBef>
              <a:defRPr/>
            </a:pPr>
            <a:endParaRPr lang="en-US" sz="1400" dirty="0" smtClean="0"/>
          </a:p>
          <a:p>
            <a:pPr eaLnBrk="1" hangingPunct="1">
              <a:spcBef>
                <a:spcPct val="0"/>
              </a:spcBef>
              <a:buClr>
                <a:srgbClr val="000000"/>
              </a:buClr>
              <a:buSzPct val="102000"/>
              <a:buFontTx/>
              <a:buChar char="•"/>
              <a:defRPr/>
            </a:pPr>
            <a:r>
              <a:rPr lang="en-US" sz="1400" dirty="0" smtClean="0"/>
              <a:t>Typically, current math curriculum spends as much as 25% of the instructional school year on reviewing and re-teaching previous grade level expectations – not as an extension – but rather as a re-teaching because many students have very little command of critical concepts.   </a:t>
            </a:r>
          </a:p>
          <a:p>
            <a:pPr eaLnBrk="1" hangingPunct="1">
              <a:spcBef>
                <a:spcPct val="0"/>
              </a:spcBef>
              <a:defRPr/>
            </a:pPr>
            <a:endParaRPr lang="en-US" sz="1400" dirty="0" smtClean="0"/>
          </a:p>
        </p:txBody>
      </p:sp>
      <p:sp>
        <p:nvSpPr>
          <p:cNvPr id="93188" name="Shape 187"/>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a:headEnd/>
            <a:tailEnd/>
          </a:ln>
        </p:spPr>
      </p:sp>
      <p:sp>
        <p:nvSpPr>
          <p:cNvPr id="9421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buFontTx/>
              <a:buChar char="•"/>
            </a:pPr>
            <a:r>
              <a:rPr lang="en-US" smtClean="0">
                <a:ea typeface="ＭＳ Ｐゴシック" pitchFamily="34" charset="-128"/>
              </a:rPr>
              <a:t>William McCallum speaking on coherence.</a:t>
            </a:r>
          </a:p>
          <a:p>
            <a:pPr eaLnBrk="1" hangingPunct="1">
              <a:spcBef>
                <a:spcPct val="0"/>
              </a:spcBef>
            </a:pPr>
            <a:endParaRPr lang="en-US" smtClean="0">
              <a:ea typeface="ＭＳ Ｐゴシック" pitchFamily="34" charset="-128"/>
            </a:endParaRPr>
          </a:p>
          <a:p>
            <a:pPr eaLnBrk="1" hangingPunct="1">
              <a:spcBef>
                <a:spcPct val="0"/>
              </a:spcBef>
              <a:buFontTx/>
              <a:buChar char="•"/>
            </a:pPr>
            <a:r>
              <a:rPr lang="en-US" smtClean="0">
                <a:ea typeface="ＭＳ Ｐゴシック" pitchFamily="34" charset="-128"/>
              </a:rPr>
              <a:t>This video, produced by the Hunt Institute, can be seen in its entirety at </a:t>
            </a:r>
            <a:r>
              <a:rPr lang="en-US" smtClean="0">
                <a:ea typeface="ＭＳ Ｐゴシック" pitchFamily="34" charset="-128"/>
                <a:hlinkClick r:id="rId3"/>
              </a:rPr>
              <a:t>http://www.youtube.com/watch?v=83Ieur9qy5k&amp;list=UUF0pa3nE3aZAfBMT8pqM5PA&amp;index=7&amp;feature=plcp</a:t>
            </a: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94212"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5234" name="Shape 192"/>
          <p:cNvSpPr>
            <a:spLocks noGrp="1" noRot="1" noChangeAspect="1" noTextEdit="1"/>
          </p:cNvSpPr>
          <p:nvPr>
            <p:ph type="sldImg" idx="2"/>
          </p:nvPr>
        </p:nvSpPr>
        <p:spPr>
          <a:ln>
            <a:headEnd/>
            <a:tailEnd/>
          </a:ln>
        </p:spPr>
      </p:sp>
      <p:sp>
        <p:nvSpPr>
          <p:cNvPr id="95235" name="Shape 193"/>
          <p:cNvSpPr txBox="1">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SzPct val="25000"/>
              <a:buFontTx/>
              <a:buChar char="•"/>
              <a:defRPr/>
            </a:pPr>
            <a:r>
              <a:rPr lang="en-US" sz="1400" dirty="0" smtClean="0"/>
              <a:t>{read slide regarding fraction example}</a:t>
            </a:r>
          </a:p>
          <a:p>
            <a:pPr marL="0" indent="0" eaLnBrk="1" hangingPunct="1">
              <a:spcBef>
                <a:spcPct val="0"/>
              </a:spcBef>
              <a:buSzPct val="25000"/>
              <a:defRPr/>
            </a:pPr>
            <a:endParaRPr lang="en-US" sz="1400" dirty="0" smtClean="0"/>
          </a:p>
          <a:p>
            <a:pPr eaLnBrk="1" hangingPunct="1">
              <a:spcBef>
                <a:spcPct val="0"/>
              </a:spcBef>
              <a:buClr>
                <a:srgbClr val="000000"/>
              </a:buClr>
              <a:buSzPct val="102000"/>
              <a:buFontTx/>
              <a:buChar char="•"/>
              <a:defRPr/>
            </a:pPr>
            <a:r>
              <a:rPr lang="en-US" sz="1400" dirty="0" smtClean="0"/>
              <a:t>As an example of coherence, the Common Core State Standards takes a different approach to preparing students for success in algebra.  Previous approaches moved topics of pre-algebra and algebra earlier and earlier in the grade sequence rather than attend to careful progressions of conceptual development that in fact prepare students for algebra.  </a:t>
            </a:r>
          </a:p>
          <a:p>
            <a:pPr eaLnBrk="1" hangingPunct="1">
              <a:spcBef>
                <a:spcPct val="0"/>
              </a:spcBef>
              <a:defRPr/>
            </a:pPr>
            <a:endParaRPr lang="en-US" sz="1400" dirty="0" smtClean="0"/>
          </a:p>
        </p:txBody>
      </p:sp>
      <p:sp>
        <p:nvSpPr>
          <p:cNvPr id="95236" name="Shape 19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a:headEnd/>
            <a:tailEnd/>
          </a:ln>
        </p:spPr>
      </p:sp>
      <p:sp>
        <p:nvSpPr>
          <p:cNvPr id="7782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sz="1400" smtClean="0">
                <a:ea typeface="ＭＳ Ｐゴシック" pitchFamily="34" charset="-128"/>
              </a:rPr>
              <a:t>{show video}</a:t>
            </a:r>
          </a:p>
          <a:p>
            <a:pPr eaLnBrk="1" hangingPunct="1">
              <a:spcBef>
                <a:spcPct val="0"/>
              </a:spcBef>
            </a:pPr>
            <a:endParaRPr lang="en-US" sz="1400" smtClean="0">
              <a:ea typeface="ＭＳ Ｐゴシック" pitchFamily="34" charset="-128"/>
            </a:endParaRPr>
          </a:p>
          <a:p>
            <a:pPr eaLnBrk="1" hangingPunct="1">
              <a:spcBef>
                <a:spcPct val="0"/>
              </a:spcBef>
            </a:pPr>
            <a:r>
              <a:rPr lang="en-US" sz="1400" smtClean="0">
                <a:ea typeface="ＭＳ Ｐゴシック" pitchFamily="34" charset="-128"/>
              </a:rPr>
              <a:t>William McCallum and Jason Zimba (two lead writers of the Common Core State Standards for Mathematics) on the background of writing the Standards.</a:t>
            </a:r>
          </a:p>
          <a:p>
            <a:pPr eaLnBrk="1" hangingPunct="1">
              <a:spcBef>
                <a:spcPct val="0"/>
              </a:spcBef>
            </a:pPr>
            <a:endParaRPr lang="en-US" sz="1400" smtClean="0">
              <a:ea typeface="ＭＳ Ｐゴシック" pitchFamily="34" charset="-128"/>
            </a:endParaRPr>
          </a:p>
          <a:p>
            <a:pPr eaLnBrk="1" hangingPunct="1">
              <a:spcBef>
                <a:spcPct val="0"/>
              </a:spcBef>
            </a:pPr>
            <a:r>
              <a:rPr lang="en-US" sz="1400" smtClean="0">
                <a:ea typeface="ＭＳ Ｐゴシック" pitchFamily="34" charset="-128"/>
              </a:rPr>
              <a:t>This video, produced by The Hunt Institute, can be seen in its entirety at </a:t>
            </a:r>
            <a:r>
              <a:rPr lang="en-US" sz="1400" smtClean="0">
                <a:ea typeface="ＭＳ Ｐゴシック" pitchFamily="34" charset="-128"/>
                <a:hlinkClick r:id="rId3"/>
              </a:rPr>
              <a:t>http://www.youtube.com/watch?v=dnjbwJdcPjE</a:t>
            </a:r>
            <a:endParaRPr lang="en-US" sz="1400" smtClean="0">
              <a:ea typeface="ＭＳ Ｐゴシック" pitchFamily="34" charset="-128"/>
            </a:endParaRPr>
          </a:p>
          <a:p>
            <a:pPr eaLnBrk="1" hangingPunct="1">
              <a:spcBef>
                <a:spcPct val="0"/>
              </a:spcBef>
            </a:pPr>
            <a:endParaRPr lang="en-US" sz="1400" smtClean="0">
              <a:ea typeface="ＭＳ Ｐゴシック" pitchFamily="34" charset="-128"/>
            </a:endParaRPr>
          </a:p>
        </p:txBody>
      </p:sp>
      <p:sp>
        <p:nvSpPr>
          <p:cNvPr id="77828"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6258" name="Shape 211"/>
          <p:cNvSpPr>
            <a:spLocks noGrp="1" noRot="1" noChangeAspect="1" noTextEdit="1"/>
          </p:cNvSpPr>
          <p:nvPr>
            <p:ph type="sldImg" idx="2"/>
          </p:nvPr>
        </p:nvSpPr>
        <p:spPr>
          <a:ln>
            <a:headEnd/>
            <a:tailEnd/>
          </a:ln>
        </p:spPr>
      </p:sp>
      <p:sp>
        <p:nvSpPr>
          <p:cNvPr id="96259" name="Shape 21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mtClean="0">
                <a:ea typeface="ＭＳ Ｐゴシック" pitchFamily="34" charset="-128"/>
              </a:rPr>
              <a:t>Here you see some of the international data that informed the development of the CCSSM.  On the left you see a coherent progression of multiplication and division of fractions over three grade levels.  </a:t>
            </a:r>
          </a:p>
          <a:p>
            <a:pPr eaLnBrk="1" hangingPunct="1">
              <a:spcBef>
                <a:spcPct val="0"/>
              </a:spcBef>
            </a:pPr>
            <a:endParaRPr lang="en-US" smtClean="0">
              <a:ea typeface="ＭＳ Ｐゴシック" pitchFamily="34" charset="-128"/>
            </a:endParaRPr>
          </a:p>
          <a:p>
            <a:pPr eaLnBrk="1" hangingPunct="1">
              <a:spcBef>
                <a:spcPct val="0"/>
              </a:spcBef>
              <a:buFontTx/>
              <a:buChar char="•"/>
            </a:pPr>
            <a:r>
              <a:rPr lang="en-US" smtClean="0">
                <a:ea typeface="ＭＳ Ｐゴシック" pitchFamily="34" charset="-128"/>
              </a:rPr>
              <a:t>On the right you see excerpts from the Common Core that address fractions with purpose and direction. The term </a:t>
            </a:r>
            <a:r>
              <a:rPr lang="ja-JP" altLang="en-US" smtClean="0">
                <a:ea typeface="ＭＳ Ｐゴシック" pitchFamily="34" charset="-128"/>
              </a:rPr>
              <a:t>“</a:t>
            </a:r>
            <a:r>
              <a:rPr lang="en-US" altLang="ja-JP" smtClean="0">
                <a:ea typeface="ＭＳ Ｐゴシック" pitchFamily="34" charset="-128"/>
              </a:rPr>
              <a:t>apply and extend previous understandings…</a:t>
            </a:r>
            <a:r>
              <a:rPr lang="ja-JP" altLang="en-US" smtClean="0">
                <a:ea typeface="ＭＳ Ｐゴシック" pitchFamily="34" charset="-128"/>
              </a:rPr>
              <a:t>”</a:t>
            </a:r>
            <a:r>
              <a:rPr lang="en-US" altLang="ja-JP" smtClean="0">
                <a:ea typeface="ＭＳ Ｐゴシック" pitchFamily="34" charset="-128"/>
              </a:rPr>
              <a:t> is a sure sign of the expectation within a progression of concept development. </a:t>
            </a:r>
          </a:p>
          <a:p>
            <a:pPr eaLnBrk="1" hangingPunct="1">
              <a:spcBef>
                <a:spcPct val="0"/>
              </a:spcBef>
            </a:pPr>
            <a:endParaRPr lang="en-US" altLang="ja-JP" smtClean="0">
              <a:ea typeface="ＭＳ Ｐゴシック" pitchFamily="34" charset="-128"/>
            </a:endParaRPr>
          </a:p>
          <a:p>
            <a:pPr eaLnBrk="1" hangingPunct="1">
              <a:spcBef>
                <a:spcPct val="0"/>
              </a:spcBef>
              <a:buFontTx/>
              <a:buChar char="•"/>
            </a:pPr>
            <a:r>
              <a:rPr lang="en-US" smtClean="0">
                <a:ea typeface="ＭＳ Ｐゴシック" pitchFamily="34" charset="-128"/>
              </a:rPr>
              <a:t>Looking at the progression of multiplying and dividing fractions, you will see that over these 3 years the students are building on previous knowledge and not just repeating the same thing each year.   You’ll see that in 4</a:t>
            </a:r>
            <a:r>
              <a:rPr lang="en-US" baseline="30000" smtClean="0">
                <a:ea typeface="ＭＳ Ｐゴシック" pitchFamily="34" charset="-128"/>
              </a:rPr>
              <a:t>th</a:t>
            </a:r>
            <a:r>
              <a:rPr lang="en-US" smtClean="0">
                <a:ea typeface="ＭＳ Ｐゴシック" pitchFamily="34" charset="-128"/>
              </a:rPr>
              <a:t> grade students apply and extend previous understandings of multiplication to multiply a fraction by a whole number.  In 5</a:t>
            </a:r>
            <a:r>
              <a:rPr lang="en-US" baseline="30000" smtClean="0">
                <a:ea typeface="ＭＳ Ｐゴシック" pitchFamily="34" charset="-128"/>
              </a:rPr>
              <a:t>th</a:t>
            </a:r>
            <a:r>
              <a:rPr lang="en-US" smtClean="0">
                <a:ea typeface="ＭＳ Ｐゴシック" pitchFamily="34" charset="-128"/>
              </a:rPr>
              <a:t> grade that knowledge and skill is extended to multiply a fraction or whole number by a fraction.  Also in 5</a:t>
            </a:r>
            <a:r>
              <a:rPr lang="en-US" baseline="30000" smtClean="0">
                <a:ea typeface="ＭＳ Ｐゴシック" pitchFamily="34" charset="-128"/>
              </a:rPr>
              <a:t>th</a:t>
            </a:r>
            <a:r>
              <a:rPr lang="en-US" smtClean="0">
                <a:ea typeface="ＭＳ Ｐゴシック" pitchFamily="34" charset="-128"/>
              </a:rPr>
              <a:t> grade, students extend previous understandings of division to divide unit fractions by whole numbers and the reverse.  In 6</a:t>
            </a:r>
            <a:r>
              <a:rPr lang="en-US" baseline="30000" smtClean="0">
                <a:ea typeface="ＭＳ Ｐゴシック" pitchFamily="34" charset="-128"/>
              </a:rPr>
              <a:t>th</a:t>
            </a:r>
            <a:r>
              <a:rPr lang="en-US" smtClean="0">
                <a:ea typeface="ＭＳ Ｐゴシック" pitchFamily="34" charset="-128"/>
              </a:rPr>
              <a:t> grade, students will continue to build on the foundations laid and will divide fractions by fractions.   These are clear and carefully laid progressions.</a:t>
            </a:r>
          </a:p>
          <a:p>
            <a:pPr eaLnBrk="1" hangingPunct="1">
              <a:spcBef>
                <a:spcPct val="0"/>
              </a:spcBef>
            </a:pPr>
            <a:endParaRPr lang="en-US" smtClean="0">
              <a:ea typeface="ＭＳ Ｐゴシック" pitchFamily="34" charset="-128"/>
            </a:endParaRPr>
          </a:p>
        </p:txBody>
      </p:sp>
      <p:sp>
        <p:nvSpPr>
          <p:cNvPr id="96260" name="Shape 213"/>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7282" name="Shape 234"/>
          <p:cNvSpPr>
            <a:spLocks noGrp="1" noRot="1" noChangeAspect="1" noTextEdit="1"/>
          </p:cNvSpPr>
          <p:nvPr>
            <p:ph type="sldImg" idx="2"/>
          </p:nvPr>
        </p:nvSpPr>
        <p:spPr>
          <a:ln>
            <a:headEnd/>
            <a:tailEnd/>
          </a:ln>
        </p:spPr>
      </p:sp>
      <p:sp>
        <p:nvSpPr>
          <p:cNvPr id="235" name="Shape 235"/>
          <p:cNvSpPr txBox="1">
            <a:spLocks noGrp="1"/>
          </p:cNvSpPr>
          <p:nvPr>
            <p:ph type="body" idx="1"/>
          </p:nvPr>
        </p:nvSpPr>
        <p:spPr>
          <a:ln/>
        </p:spPr>
        <p:txBody>
          <a:bodyPr tIns="45700" bIns="45700" anchor="t">
            <a:spAutoFit/>
          </a:bodyPr>
          <a:lstStyle/>
          <a:p>
            <a:pPr marL="285750" indent="-285750" eaLnBrk="1" fontAlgn="auto" hangingPunct="1">
              <a:spcBef>
                <a:spcPts val="0"/>
              </a:spcBef>
              <a:spcAft>
                <a:spcPts val="0"/>
              </a:spcAft>
              <a:buFont typeface="Arial" pitchFamily="34" charset="0"/>
              <a:buChar char="•"/>
              <a:defRPr/>
            </a:pPr>
            <a:r>
              <a:rPr lang="x-none" sz="1800" smtClean="0">
                <a:solidFill>
                  <a:schemeClr val="dk1"/>
                </a:solidFill>
              </a:rPr>
              <a:t>Algebra begins in 6.EE.3 in its cleanest sense. Here is a beautiful illustration of the design of the standards.  </a:t>
            </a:r>
            <a:endParaRPr lang="en-US" sz="1800" dirty="0" smtClean="0">
              <a:solidFill>
                <a:schemeClr val="dk1"/>
              </a:solidFill>
            </a:endParaRPr>
          </a:p>
          <a:p>
            <a:pPr eaLnBrk="1" fontAlgn="auto" hangingPunct="1">
              <a:spcBef>
                <a:spcPts val="0"/>
              </a:spcBef>
              <a:spcAft>
                <a:spcPts val="0"/>
              </a:spcAft>
              <a:buFont typeface="Arial" pitchFamily="34" charset="0"/>
              <a:buNone/>
              <a:defRPr/>
            </a:pPr>
            <a:endParaRPr lang="x-none" sz="1800" smtClean="0">
              <a:solidFill>
                <a:schemeClr val="dk1"/>
              </a:solidFill>
            </a:endParaRPr>
          </a:p>
          <a:p>
            <a:pPr marL="285750" indent="-285750" eaLnBrk="1" fontAlgn="auto" hangingPunct="1">
              <a:spcBef>
                <a:spcPts val="0"/>
              </a:spcBef>
              <a:spcAft>
                <a:spcPts val="0"/>
              </a:spcAft>
              <a:buSzPct val="25000"/>
              <a:buFont typeface="Arial" pitchFamily="34" charset="0"/>
              <a:buChar char="•"/>
              <a:defRPr/>
            </a:pPr>
            <a:r>
              <a:rPr lang="x-none" sz="1800" smtClean="0">
                <a:solidFill>
                  <a:schemeClr val="dk1"/>
                </a:solidFill>
              </a:rPr>
              <a:t>{read slide}</a:t>
            </a:r>
          </a:p>
          <a:p>
            <a:pPr marL="285750" indent="-285750" eaLnBrk="1" fontAlgn="auto" hangingPunct="1">
              <a:spcBef>
                <a:spcPts val="0"/>
              </a:spcBef>
              <a:spcAft>
                <a:spcPts val="0"/>
              </a:spcAft>
              <a:buFont typeface="Arial" pitchFamily="34" charset="0"/>
              <a:buChar char="•"/>
              <a:defRPr/>
            </a:pPr>
            <a:endParaRPr lang="x-none" sz="2400" smtClean="0">
              <a:solidFill>
                <a:schemeClr val="dk1"/>
              </a:solidFill>
            </a:endParaRPr>
          </a:p>
          <a:p>
            <a:pPr eaLnBrk="1" fontAlgn="auto" hangingPunct="1">
              <a:spcBef>
                <a:spcPts val="0"/>
              </a:spcBef>
              <a:spcAft>
                <a:spcPts val="0"/>
              </a:spcAft>
              <a:defRPr/>
            </a:pPr>
            <a:endParaRPr lang="x-none" sz="1800">
              <a:solidFill>
                <a:schemeClr val="dk1"/>
              </a:solidFill>
              <a:ea typeface="+mn-ea"/>
              <a:cs typeface="+mn-cs"/>
            </a:endParaRPr>
          </a:p>
        </p:txBody>
      </p:sp>
      <p:sp>
        <p:nvSpPr>
          <p:cNvPr id="97284" name="Shape 236"/>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8306" name="Shape 252"/>
          <p:cNvSpPr>
            <a:spLocks noGrp="1" noRot="1" noChangeAspect="1" noTextEdit="1"/>
          </p:cNvSpPr>
          <p:nvPr>
            <p:ph type="sldImg" idx="2"/>
          </p:nvPr>
        </p:nvSpPr>
        <p:spPr>
          <a:ln>
            <a:headEnd/>
            <a:tailEnd/>
          </a:ln>
        </p:spPr>
      </p:sp>
      <p:sp>
        <p:nvSpPr>
          <p:cNvPr id="98307" name="Shape 253"/>
          <p:cNvSpPr txBox="1">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31775" indent="-231775">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indent="0" eaLnBrk="1" hangingPunct="1">
              <a:spcBef>
                <a:spcPct val="0"/>
              </a:spcBef>
              <a:buFont typeface="Arial" pitchFamily="34" charset="0"/>
              <a:buNone/>
              <a:defRPr/>
            </a:pPr>
            <a:r>
              <a:rPr lang="en-US" sz="1800" dirty="0" smtClean="0"/>
              <a:t>Instead of bar charts being </a:t>
            </a:r>
            <a:r>
              <a:rPr lang="ja-JP" altLang="en-US" sz="1800" dirty="0" smtClean="0"/>
              <a:t>“</a:t>
            </a:r>
            <a:r>
              <a:rPr lang="en-US" altLang="ja-JP" sz="1800" dirty="0" smtClean="0"/>
              <a:t>yet another thing to cover,</a:t>
            </a:r>
            <a:r>
              <a:rPr lang="ja-JP" altLang="en-US" sz="1800" dirty="0" smtClean="0"/>
              <a:t>”</a:t>
            </a:r>
            <a:r>
              <a:rPr lang="en-US" altLang="ja-JP" sz="1800" dirty="0" smtClean="0"/>
              <a:t> detracting from focus, t</a:t>
            </a:r>
            <a:r>
              <a:rPr lang="en-US" altLang="ja-JP" sz="1800" dirty="0" smtClean="0">
                <a:solidFill>
                  <a:srgbClr val="000000"/>
                </a:solidFill>
                <a:cs typeface="Arial" charset="0"/>
                <a:sym typeface="Arial" charset="0"/>
              </a:rPr>
              <a:t>he standard is telling you how to </a:t>
            </a:r>
            <a:r>
              <a:rPr lang="ja-JP" altLang="en-US" sz="1800" dirty="0" smtClean="0">
                <a:solidFill>
                  <a:srgbClr val="000000"/>
                </a:solidFill>
                <a:cs typeface="Arial" charset="0"/>
                <a:sym typeface="Arial" charset="0"/>
              </a:rPr>
              <a:t>“</a:t>
            </a:r>
            <a:r>
              <a:rPr lang="en-US" altLang="ja-JP" sz="1800" dirty="0" smtClean="0">
                <a:solidFill>
                  <a:srgbClr val="000000"/>
                </a:solidFill>
                <a:cs typeface="Arial" charset="0"/>
                <a:sym typeface="Arial" charset="0"/>
              </a:rPr>
              <a:t>aim</a:t>
            </a:r>
            <a:r>
              <a:rPr lang="ja-JP" altLang="en-US" sz="1800" dirty="0" smtClean="0">
                <a:solidFill>
                  <a:srgbClr val="000000"/>
                </a:solidFill>
                <a:cs typeface="Arial" charset="0"/>
                <a:sym typeface="Arial" charset="0"/>
              </a:rPr>
              <a:t>”</a:t>
            </a:r>
            <a:r>
              <a:rPr lang="en-US" altLang="ja-JP" sz="1800" dirty="0" smtClean="0">
                <a:solidFill>
                  <a:srgbClr val="000000"/>
                </a:solidFill>
                <a:cs typeface="Arial" charset="0"/>
                <a:sym typeface="Arial" charset="0"/>
              </a:rPr>
              <a:t> bar charts back around to the major work of the grade. </a:t>
            </a:r>
            <a:r>
              <a:rPr lang="en-US" altLang="ja-JP" sz="1800" dirty="0" smtClean="0"/>
              <a:t>These connections are explicit in the standards. While in the past picture or bar graphs might have been distinct things to be assessed, now they need to be connected to the major work of the grade.</a:t>
            </a:r>
          </a:p>
          <a:p>
            <a:pPr eaLnBrk="1" hangingPunct="1">
              <a:spcBef>
                <a:spcPct val="0"/>
              </a:spcBef>
              <a:defRPr/>
            </a:pPr>
            <a:endParaRPr lang="en-US" sz="1800" dirty="0" smtClean="0"/>
          </a:p>
        </p:txBody>
      </p:sp>
      <p:sp>
        <p:nvSpPr>
          <p:cNvPr id="98308" name="Shape 25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99330" name="Shape 264"/>
          <p:cNvSpPr>
            <a:spLocks noGrp="1" noRot="1" noChangeAspect="1" noTextEdit="1"/>
          </p:cNvSpPr>
          <p:nvPr>
            <p:ph type="sldImg" idx="2"/>
          </p:nvPr>
        </p:nvSpPr>
        <p:spPr>
          <a:ln>
            <a:headEnd/>
            <a:tailEnd/>
          </a:ln>
        </p:spPr>
      </p:sp>
      <p:sp>
        <p:nvSpPr>
          <p:cNvPr id="265" name="Shape 265"/>
          <p:cNvSpPr txBox="1">
            <a:spLocks noGrp="1"/>
          </p:cNvSpPr>
          <p:nvPr>
            <p:ph type="body" idx="1"/>
          </p:nvPr>
        </p:nvSpPr>
        <p:spPr>
          <a:ln/>
        </p:spPr>
        <p:txBody>
          <a:bodyPr tIns="45700" bIns="45700" anchor="t">
            <a:spAutoFit/>
          </a:bodyPr>
          <a:lstStyle/>
          <a:p>
            <a:pPr eaLnBrk="1" fontAlgn="auto" hangingPunct="1">
              <a:spcBef>
                <a:spcPts val="0"/>
              </a:spcBef>
              <a:spcAft>
                <a:spcPts val="0"/>
              </a:spcAft>
              <a:defRPr/>
            </a:pPr>
            <a:r>
              <a:rPr lang="x-none" sz="1800" smtClean="0"/>
              <a:t>Another example of coherence within a grade: </a:t>
            </a:r>
            <a:r>
              <a:rPr lang="en-US" sz="1800" dirty="0" smtClean="0"/>
              <a:t>Area</a:t>
            </a:r>
            <a:r>
              <a:rPr lang="x-none" sz="1800" smtClean="0"/>
              <a:t> is not just another topic to cover in Grade </a:t>
            </a:r>
            <a:r>
              <a:rPr lang="en-US" sz="1800" dirty="0" smtClean="0"/>
              <a:t>3</a:t>
            </a:r>
            <a:r>
              <a:rPr lang="x-none" sz="1800" smtClean="0"/>
              <a:t> . It is explicitly linked to addition and multiplication in the standards. </a:t>
            </a:r>
            <a:r>
              <a:rPr lang="en-US" sz="1800" dirty="0" smtClean="0"/>
              <a:t> This is clear in 5</a:t>
            </a:r>
            <a:r>
              <a:rPr lang="en-US" sz="1800" baseline="30000" dirty="0" smtClean="0"/>
              <a:t>th</a:t>
            </a:r>
            <a:r>
              <a:rPr lang="en-US" sz="1800" dirty="0" smtClean="0"/>
              <a:t> grade as well when volume is introduced.</a:t>
            </a:r>
            <a:endParaRPr lang="x-none" sz="1800" smtClean="0"/>
          </a:p>
          <a:p>
            <a:pPr eaLnBrk="1" fontAlgn="auto" hangingPunct="1">
              <a:spcBef>
                <a:spcPts val="0"/>
              </a:spcBef>
              <a:spcAft>
                <a:spcPts val="0"/>
              </a:spcAft>
              <a:defRPr/>
            </a:pPr>
            <a:endParaRPr lang="x-none" sz="1800">
              <a:ea typeface="+mn-ea"/>
              <a:cs typeface="+mn-cs"/>
            </a:endParaRPr>
          </a:p>
        </p:txBody>
      </p:sp>
      <p:sp>
        <p:nvSpPr>
          <p:cNvPr id="99332" name="Shape 266"/>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0354" name="Shape 271"/>
          <p:cNvSpPr>
            <a:spLocks noGrp="1" noRot="1" noChangeAspect="1" noTextEdit="1"/>
          </p:cNvSpPr>
          <p:nvPr>
            <p:ph type="sldImg" idx="2"/>
          </p:nvPr>
        </p:nvSpPr>
        <p:spPr>
          <a:ln>
            <a:headEnd/>
            <a:tailEnd/>
          </a:ln>
        </p:spPr>
      </p:sp>
      <p:sp>
        <p:nvSpPr>
          <p:cNvPr id="100355" name="Shape 272"/>
          <p:cNvSpPr txBox="1">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SzPct val="25000"/>
              <a:buFontTx/>
              <a:buChar char="•"/>
              <a:defRPr/>
            </a:pPr>
            <a:r>
              <a:rPr lang="en-US" sz="1800" dirty="0" smtClean="0"/>
              <a:t>{Page 2 of practice with shifts handout.  Read the question from the top of handout – same as slide}</a:t>
            </a:r>
          </a:p>
          <a:p>
            <a:pPr marL="0" indent="0" eaLnBrk="1" hangingPunct="1">
              <a:spcBef>
                <a:spcPct val="0"/>
              </a:spcBef>
              <a:buSzPct val="25000"/>
              <a:defRPr/>
            </a:pPr>
            <a:endParaRPr lang="en-US" sz="1800" dirty="0" smtClean="0"/>
          </a:p>
          <a:p>
            <a:pPr eaLnBrk="1" hangingPunct="1">
              <a:spcBef>
                <a:spcPct val="0"/>
              </a:spcBef>
              <a:buSzPct val="25000"/>
              <a:buFontTx/>
              <a:buChar char="•"/>
              <a:defRPr/>
            </a:pPr>
            <a:r>
              <a:rPr lang="en-US" sz="1800" dirty="0" smtClean="0"/>
              <a:t>Take a few minutes to discuss this question.</a:t>
            </a:r>
          </a:p>
          <a:p>
            <a:pPr eaLnBrk="1" hangingPunct="1">
              <a:spcBef>
                <a:spcPct val="0"/>
              </a:spcBef>
              <a:defRPr/>
            </a:pPr>
            <a:endParaRPr lang="en-US" sz="1800" dirty="0" smtClean="0"/>
          </a:p>
        </p:txBody>
      </p:sp>
      <p:sp>
        <p:nvSpPr>
          <p:cNvPr id="100356" name="Shape 273"/>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8" name="Shape 278"/>
          <p:cNvSpPr>
            <a:spLocks noGrp="1" noRot="1" noChangeAspect="1" noTextEdit="1"/>
          </p:cNvSpPr>
          <p:nvPr>
            <p:ph type="sldImg" idx="2"/>
          </p:nvPr>
        </p:nvSpPr>
        <p:spPr>
          <a:ln>
            <a:headEnd/>
            <a:tailEnd/>
          </a:ln>
        </p:spPr>
      </p:sp>
      <p:sp>
        <p:nvSpPr>
          <p:cNvPr id="101379" name="Shape 27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ea typeface="ＭＳ Ｐゴシック" pitchFamily="34" charset="-128"/>
              </a:rPr>
              <a:t>Continuation of page 2 of practice with the shifts.</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{Participants will need to have access to the full Standards document.  It is critical that teachers are aware of what is happening across grades, not only their grade or grade band.</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The coherence of multiplying and dividing fractions is a great example to show coherence across grades.  Even though this progression was touched on during the previous slides, all teachers from K-12 can benefit from this exercise. Even high school teachers can gain critical information from seeing the development of certain concepts like multiplication and division of fractions. </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Participants need not write the entire standard, but should summarize the standards for this exercise.</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Some teachers will take this coherence all the way back to 1</a:t>
            </a:r>
            <a:r>
              <a:rPr lang="en-US" sz="1400" baseline="30000" smtClean="0">
                <a:ea typeface="ＭＳ Ｐゴシック" pitchFamily="34" charset="-128"/>
              </a:rPr>
              <a:t>st</a:t>
            </a:r>
            <a:r>
              <a:rPr lang="en-US" sz="1400" smtClean="0">
                <a:ea typeface="ＭＳ Ｐゴシック" pitchFamily="34" charset="-128"/>
              </a:rPr>
              <a:t> or 2</a:t>
            </a:r>
            <a:r>
              <a:rPr lang="en-US" sz="1400" baseline="30000" smtClean="0">
                <a:ea typeface="ＭＳ Ｐゴシック" pitchFamily="34" charset="-128"/>
              </a:rPr>
              <a:t>nd</a:t>
            </a:r>
            <a:r>
              <a:rPr lang="en-US" sz="1400" smtClean="0">
                <a:ea typeface="ＭＳ Ｐゴシック" pitchFamily="34" charset="-128"/>
              </a:rPr>
              <a:t> grade and will continue it until the multiplication and division of rational numbers in 7</a:t>
            </a:r>
            <a:r>
              <a:rPr lang="en-US" sz="1400" baseline="30000" smtClean="0">
                <a:ea typeface="ＭＳ Ｐゴシック" pitchFamily="34" charset="-128"/>
              </a:rPr>
              <a:t>th</a:t>
            </a:r>
            <a:r>
              <a:rPr lang="en-US" sz="1400" smtClean="0">
                <a:ea typeface="ＭＳ Ｐゴシック" pitchFamily="34" charset="-128"/>
              </a:rPr>
              <a:t> grade.</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There is an answer key in the module.}</a:t>
            </a:r>
          </a:p>
          <a:p>
            <a:pPr eaLnBrk="1" hangingPunct="1">
              <a:spcBef>
                <a:spcPct val="0"/>
              </a:spcBef>
            </a:pPr>
            <a:endParaRPr lang="en-US" sz="1400" smtClean="0">
              <a:ea typeface="ＭＳ Ｐゴシック" pitchFamily="34" charset="-128"/>
            </a:endParaRPr>
          </a:p>
        </p:txBody>
      </p:sp>
      <p:sp>
        <p:nvSpPr>
          <p:cNvPr id="101380" name="Shape 28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2402" name="Shape 285"/>
          <p:cNvSpPr>
            <a:spLocks noGrp="1" noRot="1" noChangeAspect="1" noTextEdit="1"/>
          </p:cNvSpPr>
          <p:nvPr>
            <p:ph type="sldImg" idx="2"/>
          </p:nvPr>
        </p:nvSpPr>
        <p:spPr>
          <a:ln>
            <a:headEnd/>
            <a:tailEnd/>
          </a:ln>
        </p:spPr>
      </p:sp>
      <p:sp>
        <p:nvSpPr>
          <p:cNvPr id="102403" name="Shape 28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ea typeface="ＭＳ Ｐゴシック" pitchFamily="34" charset="-128"/>
              </a:rPr>
              <a:t>The third shift is Rigor.  This word can mean many different things.  For purposes of describing the shifts of the standards, it does </a:t>
            </a:r>
            <a:r>
              <a:rPr lang="en-US" sz="1400" b="1" smtClean="0">
                <a:ea typeface="ＭＳ Ｐゴシック" pitchFamily="34" charset="-128"/>
              </a:rPr>
              <a:t>not</a:t>
            </a:r>
            <a:r>
              <a:rPr lang="en-US" sz="1400" smtClean="0">
                <a:ea typeface="ＭＳ Ｐゴシック" pitchFamily="34" charset="-128"/>
              </a:rPr>
              <a:t> mean </a:t>
            </a:r>
            <a:r>
              <a:rPr lang="ja-JP" altLang="en-US" sz="1400" smtClean="0">
                <a:ea typeface="ＭＳ Ｐゴシック" pitchFamily="34" charset="-128"/>
              </a:rPr>
              <a:t>“</a:t>
            </a:r>
            <a:r>
              <a:rPr lang="en-US" altLang="ja-JP" sz="1400" smtClean="0">
                <a:ea typeface="ＭＳ Ｐゴシック" pitchFamily="34" charset="-128"/>
              </a:rPr>
              <a:t>more difficult.</a:t>
            </a:r>
            <a:r>
              <a:rPr lang="ja-JP" altLang="en-US" sz="1400" smtClean="0">
                <a:ea typeface="ＭＳ Ｐゴシック" pitchFamily="34" charset="-128"/>
              </a:rPr>
              <a:t>”</a:t>
            </a:r>
            <a:r>
              <a:rPr lang="en-US" altLang="ja-JP" sz="1400" smtClean="0">
                <a:ea typeface="ＭＳ Ｐゴシック" pitchFamily="34" charset="-128"/>
              </a:rPr>
              <a:t> For example, stating that </a:t>
            </a:r>
            <a:r>
              <a:rPr lang="ja-JP" altLang="en-US" sz="1400" smtClean="0">
                <a:ea typeface="ＭＳ Ｐゴシック" pitchFamily="34" charset="-128"/>
              </a:rPr>
              <a:t>“</a:t>
            </a:r>
            <a:r>
              <a:rPr lang="en-US" altLang="ja-JP" sz="1400" smtClean="0">
                <a:ea typeface="ＭＳ Ｐゴシック" pitchFamily="34" charset="-128"/>
              </a:rPr>
              <a:t>the standards are more rigorous</a:t>
            </a:r>
            <a:r>
              <a:rPr lang="ja-JP" altLang="en-US" sz="1400" smtClean="0">
                <a:ea typeface="ＭＳ Ｐゴシック" pitchFamily="34" charset="-128"/>
              </a:rPr>
              <a:t>”</a:t>
            </a:r>
            <a:r>
              <a:rPr lang="en-US" altLang="ja-JP" sz="1400" smtClean="0">
                <a:ea typeface="ＭＳ Ｐゴシック" pitchFamily="34" charset="-128"/>
              </a:rPr>
              <a:t> does not mean that </a:t>
            </a:r>
            <a:r>
              <a:rPr lang="ja-JP" altLang="en-US" sz="1400" smtClean="0">
                <a:ea typeface="ＭＳ Ｐゴシック" pitchFamily="34" charset="-128"/>
              </a:rPr>
              <a:t>“</a:t>
            </a:r>
            <a:r>
              <a:rPr lang="en-US" altLang="ja-JP" sz="1400" smtClean="0">
                <a:ea typeface="ＭＳ Ｐゴシック" pitchFamily="34" charset="-128"/>
              </a:rPr>
              <a:t>the standards are just harder.</a:t>
            </a:r>
            <a:r>
              <a:rPr lang="ja-JP" altLang="en-US" sz="1400" smtClean="0">
                <a:ea typeface="ＭＳ Ｐゴシック" pitchFamily="34" charset="-128"/>
              </a:rPr>
              <a:t>”</a:t>
            </a:r>
            <a:r>
              <a:rPr lang="en-US" altLang="ja-JP" sz="1400" smtClean="0">
                <a:ea typeface="ＭＳ Ｐゴシック" pitchFamily="34" charset="-128"/>
              </a:rPr>
              <a:t>   Here rigor is about the depth of what is expected in the standards, and also about what one should expect to see happening in the classroom, in curricular materials, and so on.   </a:t>
            </a:r>
          </a:p>
          <a:p>
            <a:pPr eaLnBrk="1" hangingPunct="1">
              <a:spcBef>
                <a:spcPct val="0"/>
              </a:spcBef>
            </a:pPr>
            <a:endParaRPr lang="en-US" altLang="ja-JP"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{read slide}</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This video entitled “From the Page to the Classroom:  Implementing the Common Core State Standards Mathematics.  Produced by Council of the Great City Schools.”  </a:t>
            </a:r>
            <a:r>
              <a:rPr lang="en-US" sz="1400" u="sng" smtClean="0">
                <a:ea typeface="ＭＳ Ｐゴシック" pitchFamily="34" charset="-128"/>
                <a:hlinkClick r:id="rId3"/>
              </a:rPr>
              <a:t>http://vimeo.com/44524812</a:t>
            </a:r>
            <a:endParaRPr lang="en-US" sz="1400" smtClean="0">
              <a:ea typeface="ＭＳ Ｐゴシック" pitchFamily="34" charset="-128"/>
            </a:endParaRPr>
          </a:p>
          <a:p>
            <a:pPr eaLnBrk="1" hangingPunct="1">
              <a:spcBef>
                <a:spcPct val="0"/>
              </a:spcBef>
            </a:pPr>
            <a:endParaRPr lang="en-US" sz="1400" smtClean="0">
              <a:ea typeface="ＭＳ Ｐゴシック" pitchFamily="34" charset="-128"/>
            </a:endParaRPr>
          </a:p>
        </p:txBody>
      </p:sp>
      <p:sp>
        <p:nvSpPr>
          <p:cNvPr id="102404" name="Shape 287"/>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a:headEnd/>
            <a:tailEnd/>
          </a:ln>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lang="x-none" smtClean="0">
              <a:ea typeface="+mn-ea"/>
              <a:cs typeface="+mn-cs"/>
            </a:endParaRPr>
          </a:p>
          <a:p>
            <a:pPr eaLnBrk="1" fontAlgn="auto" hangingPunct="1">
              <a:spcBef>
                <a:spcPts val="0"/>
              </a:spcBef>
              <a:spcAft>
                <a:spcPts val="0"/>
              </a:spcAft>
              <a:defRPr/>
            </a:pPr>
            <a:r>
              <a:rPr lang="x-none" smtClean="0"/>
              <a:t> {read slide}</a:t>
            </a:r>
            <a:endParaRPr lang="en-US" dirty="0">
              <a:ea typeface="+mn-ea"/>
              <a:cs typeface="+mn-cs"/>
            </a:endParaRPr>
          </a:p>
        </p:txBody>
      </p:sp>
      <p:sp>
        <p:nvSpPr>
          <p:cNvPr id="103428"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4450" name="Shape 292"/>
          <p:cNvSpPr>
            <a:spLocks noGrp="1" noRot="1" noChangeAspect="1" noTextEdit="1"/>
          </p:cNvSpPr>
          <p:nvPr>
            <p:ph type="sldImg" idx="2"/>
          </p:nvPr>
        </p:nvSpPr>
        <p:spPr>
          <a:ln>
            <a:headEnd/>
            <a:tailEnd/>
          </a:ln>
        </p:spPr>
      </p:sp>
      <p:sp>
        <p:nvSpPr>
          <p:cNvPr id="104451" name="Shape 29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ea typeface="ＭＳ Ｐゴシック" pitchFamily="34" charset="-128"/>
              </a:rPr>
              <a:t>One aspect of rigor is building solid conceptual understanding.  Once we have a set of standards that are in fact focused, teachers and students have the time and space to develop solid conceptual understanding. {read the slide}  There is no longer the pressure to quickly teach students how to superficially get to the answer, often relying on tricks or mnemonics. The standards instead require a real commitment to understanding mathematics, not just how to get the answer.  </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As an example, it is not sufficient to simply know the procedure for finding equivalent fractions, but students also need to know what it means for numbers to be written in equivalent forms. </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Attention to conceptual understanding is one way that we can start counting on students building on prior knowledge.  It is very difficult to build further math proficiency on a set mnemonics or discrete procedures.  </a:t>
            </a:r>
          </a:p>
          <a:p>
            <a:pPr eaLnBrk="1" hangingPunct="1">
              <a:spcBef>
                <a:spcPct val="0"/>
              </a:spcBef>
            </a:pPr>
            <a:endParaRPr lang="en-US" sz="1400" smtClean="0">
              <a:ea typeface="ＭＳ Ｐゴシック" pitchFamily="34" charset="-128"/>
            </a:endParaRPr>
          </a:p>
        </p:txBody>
      </p:sp>
      <p:sp>
        <p:nvSpPr>
          <p:cNvPr id="104452" name="Shape 29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a:headEnd/>
            <a:tailEnd/>
          </a:ln>
        </p:spPr>
      </p:sp>
      <p:sp>
        <p:nvSpPr>
          <p:cNvPr id="105475" name="Notes Placeholder 2"/>
          <p:cNvSpPr txBox="1">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FontTx/>
              <a:buChar char="•"/>
              <a:defRPr/>
            </a:pPr>
            <a:r>
              <a:rPr lang="en-US" dirty="0" smtClean="0"/>
              <a:t>Phil </a:t>
            </a:r>
            <a:r>
              <a:rPr lang="en-US" dirty="0" err="1" smtClean="0"/>
              <a:t>Daro</a:t>
            </a:r>
            <a:r>
              <a:rPr lang="en-US" dirty="0" smtClean="0"/>
              <a:t> (a lead writer of the CCSSM) discussing conceptual understanding versus “answer getting”.</a:t>
            </a:r>
          </a:p>
          <a:p>
            <a:pPr marL="0" indent="0" eaLnBrk="1" hangingPunct="1">
              <a:spcBef>
                <a:spcPct val="0"/>
              </a:spcBef>
              <a:defRPr/>
            </a:pPr>
            <a:endParaRPr lang="en-US" dirty="0" smtClean="0"/>
          </a:p>
          <a:p>
            <a:pPr eaLnBrk="1" hangingPunct="1">
              <a:spcBef>
                <a:spcPct val="0"/>
              </a:spcBef>
              <a:buFontTx/>
              <a:buChar char="•"/>
              <a:defRPr/>
            </a:pPr>
            <a:r>
              <a:rPr lang="en-US" dirty="0" smtClean="0"/>
              <a:t>This video can be seen in its entirety at </a:t>
            </a:r>
            <a:r>
              <a:rPr lang="en-US" dirty="0" smtClean="0">
                <a:hlinkClick r:id="rId3"/>
              </a:rPr>
              <a:t>http://vimeo.com/30924981</a:t>
            </a:r>
            <a:endParaRPr lang="en-US" dirty="0" smtClean="0"/>
          </a:p>
          <a:p>
            <a:pPr eaLnBrk="1" hangingPunct="1">
              <a:spcBef>
                <a:spcPct val="0"/>
              </a:spcBef>
              <a:defRPr/>
            </a:pPr>
            <a:endParaRPr lang="en-US" dirty="0" smtClean="0"/>
          </a:p>
        </p:txBody>
      </p:sp>
      <p:sp>
        <p:nvSpPr>
          <p:cNvPr id="105476"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Shape 93"/>
          <p:cNvSpPr>
            <a:spLocks noGrp="1" noRot="1" noChangeAspect="1" noTextEdit="1"/>
          </p:cNvSpPr>
          <p:nvPr>
            <p:ph type="sldImg" idx="2"/>
          </p:nvPr>
        </p:nvSpPr>
        <p:spPr>
          <a:ln>
            <a:headEnd/>
            <a:tailEnd/>
          </a:ln>
        </p:spPr>
      </p:sp>
      <p:sp>
        <p:nvSpPr>
          <p:cNvPr id="78851" name="Shape 94"/>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smtClean="0">
                <a:ea typeface="ＭＳ Ｐゴシック" pitchFamily="34" charset="-128"/>
              </a:rPr>
              <a:t>To have more students meet the requirements for post-secondary success, we needed greater clarity in what was expected of students each year during K-12 education.</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Typical state standards that preceded the Common Core were too vague and too long to realistically inform instruction.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So the Common Core was designed to be a set of standards that are </a:t>
            </a:r>
            <a:r>
              <a:rPr lang="en-US" i="1" smtClean="0">
                <a:ea typeface="ＭＳ Ｐゴシック" pitchFamily="34" charset="-128"/>
              </a:rPr>
              <a:t>fewer</a:t>
            </a:r>
            <a:r>
              <a:rPr lang="en-US" smtClean="0">
                <a:ea typeface="ＭＳ Ｐゴシック" pitchFamily="34" charset="-128"/>
              </a:rPr>
              <a:t> in number, </a:t>
            </a:r>
            <a:r>
              <a:rPr lang="en-US" i="1" smtClean="0">
                <a:ea typeface="ＭＳ Ｐゴシック" pitchFamily="34" charset="-128"/>
              </a:rPr>
              <a:t>clearer</a:t>
            </a:r>
            <a:r>
              <a:rPr lang="en-US" smtClean="0">
                <a:ea typeface="ＭＳ Ｐゴシック" pitchFamily="34" charset="-128"/>
              </a:rPr>
              <a:t> in describing outcomes, and </a:t>
            </a:r>
            <a:r>
              <a:rPr lang="en-US" i="1" smtClean="0">
                <a:ea typeface="ＭＳ Ｐゴシック" pitchFamily="34" charset="-128"/>
              </a:rPr>
              <a:t>higher</a:t>
            </a:r>
            <a:r>
              <a:rPr lang="en-US" smtClean="0">
                <a:ea typeface="ＭＳ Ｐゴシック" pitchFamily="34" charset="-128"/>
              </a:rPr>
              <a:t>. What is included is what is expected for ALL students.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To help students achieve these standards, all practitioners must be honest about the time they require. Teaching less at a much deeper level really is the key to Common Core success.</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 decisions surrounding how to focus the standards had to be grounded in evidence regarding what students in fact need in order to have a solid base of education and to be well prepared for career or college demands. </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There had to be many decisions about what </a:t>
            </a:r>
            <a:r>
              <a:rPr lang="en-US" i="1" smtClean="0">
                <a:ea typeface="ＭＳ Ｐゴシック" pitchFamily="34" charset="-128"/>
              </a:rPr>
              <a:t>not </a:t>
            </a:r>
            <a:r>
              <a:rPr lang="en-US" smtClean="0">
                <a:ea typeface="ＭＳ Ｐゴシック" pitchFamily="34" charset="-128"/>
              </a:rPr>
              <a:t>to include. The focus was narrowed to what mattered most. You can look at the standards and probably agree that all of them are skills you would really want every student you know and care about to leave school able to exercise.</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So the CCSS represent that rarest of moments in education when an effort starts by communicating that we must </a:t>
            </a:r>
            <a:r>
              <a:rPr lang="en-US" u="sng" smtClean="0">
                <a:ea typeface="ＭＳ Ｐゴシック" pitchFamily="34" charset="-128"/>
              </a:rPr>
              <a:t>stop</a:t>
            </a:r>
            <a:r>
              <a:rPr lang="en-US" smtClean="0">
                <a:ea typeface="ＭＳ Ｐゴシック" pitchFamily="34" charset="-128"/>
              </a:rPr>
              <a:t> doing certain things, rather than telling educators about </a:t>
            </a:r>
            <a:r>
              <a:rPr lang="en-US" i="1" smtClean="0">
                <a:ea typeface="ＭＳ Ｐゴシック" pitchFamily="34" charset="-128"/>
              </a:rPr>
              <a:t>one more thing</a:t>
            </a:r>
            <a:r>
              <a:rPr lang="en-US" smtClean="0">
                <a:ea typeface="ＭＳ Ｐゴシック" pitchFamily="34" charset="-128"/>
              </a:rPr>
              <a:t> they can add to their already overbooked agenda to help support their students.  You can think of the standards and this focus on the shifts that really are at the center of what is different about them as the </a:t>
            </a:r>
            <a:r>
              <a:rPr lang="ja-JP" altLang="en-US" smtClean="0">
                <a:ea typeface="ＭＳ Ｐゴシック" pitchFamily="34" charset="-128"/>
              </a:rPr>
              <a:t>“</a:t>
            </a:r>
            <a:r>
              <a:rPr lang="en-US" altLang="ja-JP" smtClean="0">
                <a:ea typeface="ＭＳ Ｐゴシック" pitchFamily="34" charset="-128"/>
              </a:rPr>
              <a:t>power of the eraser</a:t>
            </a:r>
            <a:r>
              <a:rPr lang="ja-JP" altLang="en-US" smtClean="0">
                <a:ea typeface="ＭＳ Ｐゴシック" pitchFamily="34" charset="-128"/>
              </a:rPr>
              <a:t>”</a:t>
            </a:r>
            <a:r>
              <a:rPr lang="en-US" altLang="ja-JP" smtClean="0">
                <a:ea typeface="ＭＳ Ｐゴシック" pitchFamily="34" charset="-128"/>
              </a:rPr>
              <a:t> over the power of the pen.  </a:t>
            </a:r>
            <a:endParaRPr lang="en-US" smtClean="0">
              <a:ea typeface="ＭＳ Ｐゴシック" pitchFamily="34" charset="-128"/>
            </a:endParaRPr>
          </a:p>
          <a:p>
            <a:pPr eaLnBrk="1" hangingPunct="1">
              <a:spcBef>
                <a:spcPct val="0"/>
              </a:spcBef>
            </a:pPr>
            <a:endParaRPr lang="en-US" smtClean="0">
              <a:ea typeface="ＭＳ Ｐゴシック" pitchFamily="34" charset="-128"/>
            </a:endParaRPr>
          </a:p>
        </p:txBody>
      </p:sp>
      <p:sp>
        <p:nvSpPr>
          <p:cNvPr id="78852" name="Shape 95"/>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298"/>
          <p:cNvSpPr>
            <a:spLocks noGrp="1" noRot="1" noChangeAspect="1" noTextEdit="1"/>
          </p:cNvSpPr>
          <p:nvPr>
            <p:ph type="sldImg" idx="2"/>
          </p:nvPr>
        </p:nvSpPr>
        <p:spPr>
          <a:ln>
            <a:headEnd/>
            <a:tailEnd/>
          </a:ln>
        </p:spPr>
      </p:sp>
      <p:sp>
        <p:nvSpPr>
          <p:cNvPr id="106499" name="Shape 29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pPr>
            <a:r>
              <a:rPr lang="en-US" sz="1400" smtClean="0">
                <a:ea typeface="ＭＳ Ｐゴシック" pitchFamily="34" charset="-128"/>
              </a:rPr>
              <a:t>Here is an example of a place value chart that you get when you search for  </a:t>
            </a:r>
            <a:r>
              <a:rPr lang="ja-JP" altLang="en-US" sz="1400" smtClean="0">
                <a:ea typeface="ＭＳ Ｐゴシック" pitchFamily="34" charset="-128"/>
              </a:rPr>
              <a:t>“</a:t>
            </a:r>
            <a:r>
              <a:rPr lang="en-US" altLang="ja-JP" sz="1400" smtClean="0">
                <a:ea typeface="ＭＳ Ｐゴシック" pitchFamily="34" charset="-128"/>
              </a:rPr>
              <a:t>place value worksheets</a:t>
            </a:r>
            <a:r>
              <a:rPr lang="ja-JP" altLang="en-US" sz="1400" smtClean="0">
                <a:ea typeface="ＭＳ Ｐゴシック" pitchFamily="34" charset="-128"/>
              </a:rPr>
              <a:t>”</a:t>
            </a:r>
            <a:r>
              <a:rPr lang="en-US" altLang="ja-JP" sz="1400" smtClean="0">
                <a:ea typeface="ＭＳ Ｐゴシック" pitchFamily="34" charset="-128"/>
              </a:rPr>
              <a:t> online.  It is also a non-example of work that would elicit conceptual understanding.  As you can see, it would not be possible to assess whether your students had a conceptual understanding of place value by them completing this worksheet.  It would be fairly obvious to a student who does not understand place value that the first number goes with hundreds, the 2</a:t>
            </a:r>
            <a:r>
              <a:rPr lang="en-US" altLang="ja-JP" sz="1400" baseline="30000" smtClean="0">
                <a:ea typeface="ＭＳ Ｐゴシック" pitchFamily="34" charset="-128"/>
              </a:rPr>
              <a:t>nd</a:t>
            </a:r>
            <a:r>
              <a:rPr lang="en-US" altLang="ja-JP" sz="1400" smtClean="0">
                <a:ea typeface="ＭＳ Ｐゴシック" pitchFamily="34" charset="-128"/>
              </a:rPr>
              <a:t> number with tens and so on.  Even on problem letter h, where it could have asked for deeper understanding, the worksheet places a 0 for tens to eliminate any need for thinking.</a:t>
            </a:r>
            <a:endParaRPr lang="en-US" sz="1400" smtClean="0">
              <a:ea typeface="ＭＳ Ｐゴシック" pitchFamily="34" charset="-128"/>
            </a:endParaRPr>
          </a:p>
          <a:p>
            <a:pPr eaLnBrk="1" hangingPunct="1">
              <a:spcBef>
                <a:spcPct val="0"/>
              </a:spcBef>
              <a:buSzPct val="25000"/>
            </a:pPr>
            <a:endParaRPr lang="en-US" sz="1400" smtClean="0">
              <a:ea typeface="ＭＳ Ｐゴシック" pitchFamily="34" charset="-128"/>
            </a:endParaRPr>
          </a:p>
        </p:txBody>
      </p:sp>
      <p:sp>
        <p:nvSpPr>
          <p:cNvPr id="106500" name="Shape 30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7522" name="Shape 304"/>
          <p:cNvSpPr>
            <a:spLocks noGrp="1" noRot="1" noChangeAspect="1" noTextEdit="1"/>
          </p:cNvSpPr>
          <p:nvPr>
            <p:ph type="sldImg" idx="2"/>
          </p:nvPr>
        </p:nvSpPr>
        <p:spPr>
          <a:ln>
            <a:headEnd/>
            <a:tailEnd/>
          </a:ln>
        </p:spPr>
      </p:sp>
      <p:sp>
        <p:nvSpPr>
          <p:cNvPr id="107523" name="Shape 30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sz="1400" smtClean="0">
                <a:ea typeface="ＭＳ Ｐゴシック" pitchFamily="34" charset="-128"/>
              </a:rPr>
              <a:t>Here is a snapshot of a worksheet practicing place value understanding.  You can see how a teacher would be able to assess a student</a:t>
            </a:r>
            <a:r>
              <a:rPr lang="ja-JP" altLang="en-US" sz="1400" smtClean="0">
                <a:ea typeface="ＭＳ Ｐゴシック" pitchFamily="34" charset="-128"/>
              </a:rPr>
              <a:t>’</a:t>
            </a:r>
            <a:r>
              <a:rPr lang="en-US" altLang="ja-JP" sz="1400" smtClean="0">
                <a:ea typeface="ＭＳ Ｐゴシック" pitchFamily="34" charset="-128"/>
              </a:rPr>
              <a:t>s conceptual understanding of place value more clearly with the results of this worksheet.  In problems 6-8, the base ten units in 106 are bundled in different ways.  This is helpful when learning how to subtract in a problem like 106-37.  In #9, we see that if the order is always given </a:t>
            </a:r>
            <a:r>
              <a:rPr lang="ja-JP" altLang="en-US" sz="1400" smtClean="0">
                <a:ea typeface="ＭＳ Ｐゴシック" pitchFamily="34" charset="-128"/>
              </a:rPr>
              <a:t>“</a:t>
            </a:r>
            <a:r>
              <a:rPr lang="en-US" altLang="ja-JP" sz="1400" smtClean="0">
                <a:ea typeface="ＭＳ Ｐゴシック" pitchFamily="34" charset="-128"/>
              </a:rPr>
              <a:t>correctly,</a:t>
            </a:r>
            <a:r>
              <a:rPr lang="ja-JP" altLang="en-US" sz="1400" smtClean="0">
                <a:ea typeface="ＭＳ Ｐゴシック" pitchFamily="34" charset="-128"/>
              </a:rPr>
              <a:t>”</a:t>
            </a:r>
            <a:r>
              <a:rPr lang="en-US" altLang="ja-JP" sz="1400" smtClean="0">
                <a:ea typeface="ＭＳ Ｐゴシック" pitchFamily="34" charset="-128"/>
              </a:rPr>
              <a:t> then all we do is teach students rote strategies without thinking about the size of the units or how to encode them in positional notation.</a:t>
            </a:r>
            <a:endParaRPr lang="en-US" sz="1400" smtClean="0">
              <a:ea typeface="ＭＳ Ｐゴシック" pitchFamily="34" charset="-128"/>
            </a:endParaRPr>
          </a:p>
          <a:p>
            <a:pPr eaLnBrk="1" hangingPunct="1">
              <a:spcBef>
                <a:spcPct val="0"/>
              </a:spcBef>
            </a:pPr>
            <a:endParaRPr lang="en-US" sz="1400" smtClean="0">
              <a:ea typeface="ＭＳ Ｐゴシック" pitchFamily="34" charset="-128"/>
            </a:endParaRPr>
          </a:p>
        </p:txBody>
      </p:sp>
      <p:sp>
        <p:nvSpPr>
          <p:cNvPr id="107524" name="Shape 306"/>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Shape 311"/>
          <p:cNvSpPr>
            <a:spLocks noGrp="1" noRot="1" noChangeAspect="1" noTextEdit="1"/>
          </p:cNvSpPr>
          <p:nvPr>
            <p:ph type="sldImg" idx="2"/>
          </p:nvPr>
        </p:nvSpPr>
        <p:spPr>
          <a:ln>
            <a:headEnd/>
            <a:tailEnd/>
          </a:ln>
        </p:spPr>
      </p:sp>
      <p:sp>
        <p:nvSpPr>
          <p:cNvPr id="108547" name="Shape 31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buFontTx/>
              <a:buChar char="•"/>
            </a:pPr>
            <a:r>
              <a:rPr lang="en-US" sz="1400" smtClean="0">
                <a:ea typeface="ＭＳ Ｐゴシック" pitchFamily="34" charset="-128"/>
              </a:rPr>
              <a:t>Another aspect of rigor is procedural skill and fluency.  {read slide}</a:t>
            </a:r>
          </a:p>
          <a:p>
            <a:pPr eaLnBrk="1" hangingPunct="1">
              <a:spcBef>
                <a:spcPct val="0"/>
              </a:spcBef>
              <a:buSzPct val="25000"/>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Note that this is not memorization absent understanding. This is the outcome of a carefully laid out learning progression. </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At the same time, we can</a:t>
            </a:r>
            <a:r>
              <a:rPr lang="ja-JP" altLang="en-US" sz="1400" smtClean="0">
                <a:ea typeface="ＭＳ Ｐゴシック" pitchFamily="34" charset="-128"/>
              </a:rPr>
              <a:t>’</a:t>
            </a:r>
            <a:r>
              <a:rPr lang="en-US" altLang="ja-JP" sz="1400" smtClean="0">
                <a:ea typeface="ＭＳ Ｐゴシック" pitchFamily="34" charset="-128"/>
              </a:rPr>
              <a:t>t expect fluency to be a natural outcome without addressing it specifically in the classroom and in our materials. Some students might require more practice than others, and that should be attended to. </a:t>
            </a:r>
          </a:p>
          <a:p>
            <a:pPr eaLnBrk="1" hangingPunct="1">
              <a:spcBef>
                <a:spcPct val="0"/>
              </a:spcBef>
            </a:pPr>
            <a:endParaRPr lang="en-US" altLang="ja-JP"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Additionally, there is not one approach to get to speed and accuracy that will work for all students.  All students, however, will need to develop a way to get there.  </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It is important to note here that while teachers in grades K-5 may find creative ways to use calculators in the classroom, students are not meeting the standards when they use them--not just in the area of fluency, but in all other areas of the Standards as well.</a:t>
            </a:r>
          </a:p>
          <a:p>
            <a:pPr eaLnBrk="1" hangingPunct="1">
              <a:spcBef>
                <a:spcPct val="0"/>
              </a:spcBef>
              <a:buSzPct val="25000"/>
            </a:pPr>
            <a:endParaRPr lang="en-US" sz="1400" smtClean="0">
              <a:ea typeface="ＭＳ Ｐゴシック" pitchFamily="34" charset="-128"/>
            </a:endParaRPr>
          </a:p>
        </p:txBody>
      </p:sp>
      <p:sp>
        <p:nvSpPr>
          <p:cNvPr id="108548" name="Shape 313"/>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9570" name="Shape 318"/>
          <p:cNvSpPr>
            <a:spLocks noGrp="1" noRot="1" noChangeAspect="1" noTextEdit="1"/>
          </p:cNvSpPr>
          <p:nvPr>
            <p:ph type="sldImg" idx="2"/>
          </p:nvPr>
        </p:nvSpPr>
        <p:spPr>
          <a:ln>
            <a:headEnd/>
            <a:tailEnd/>
          </a:ln>
        </p:spPr>
      </p:sp>
      <p:sp>
        <p:nvSpPr>
          <p:cNvPr id="109571" name="Shape 31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solidFill>
                  <a:srgbClr val="000000"/>
                </a:solidFill>
                <a:ea typeface="ＭＳ Ｐゴシック" pitchFamily="34" charset="-128"/>
                <a:cs typeface="Arial" charset="0"/>
                <a:sym typeface="Arial" charset="0"/>
              </a:rPr>
              <a:t>This chart shows a breakdown of the required fluencies in grades K-6.</a:t>
            </a:r>
          </a:p>
          <a:p>
            <a:pPr eaLnBrk="1" hangingPunct="1">
              <a:spcBef>
                <a:spcPct val="0"/>
              </a:spcBef>
            </a:pPr>
            <a:endParaRPr lang="en-US" sz="1400" smtClean="0">
              <a:solidFill>
                <a:srgbClr val="000000"/>
              </a:solidFill>
              <a:ea typeface="ＭＳ Ｐゴシック" pitchFamily="34" charset="-128"/>
              <a:cs typeface="Arial" charset="0"/>
              <a:sym typeface="Arial" charset="0"/>
            </a:endParaRPr>
          </a:p>
          <a:p>
            <a:pPr eaLnBrk="1" hangingPunct="1">
              <a:spcBef>
                <a:spcPct val="0"/>
              </a:spcBef>
              <a:buFontTx/>
              <a:buChar char="•"/>
            </a:pPr>
            <a:r>
              <a:rPr lang="en-US" sz="1400" i="1" smtClean="0">
                <a:solidFill>
                  <a:srgbClr val="000000"/>
                </a:solidFill>
                <a:ea typeface="ＭＳ Ｐゴシック" pitchFamily="34" charset="-128"/>
                <a:cs typeface="Arial" charset="0"/>
                <a:sym typeface="Arial" charset="0"/>
              </a:rPr>
              <a:t>Fluent</a:t>
            </a:r>
            <a:r>
              <a:rPr lang="en-US" sz="1400" smtClean="0">
                <a:solidFill>
                  <a:srgbClr val="000000"/>
                </a:solidFill>
                <a:ea typeface="ＭＳ Ｐゴシック" pitchFamily="34" charset="-128"/>
                <a:cs typeface="Arial" charset="0"/>
                <a:sym typeface="Arial" charset="0"/>
              </a:rPr>
              <a:t> in the particular Standards cited here means </a:t>
            </a:r>
            <a:r>
              <a:rPr lang="ja-JP" altLang="en-US" sz="1400" smtClean="0">
                <a:solidFill>
                  <a:srgbClr val="000000"/>
                </a:solidFill>
                <a:ea typeface="ＭＳ Ｐゴシック" pitchFamily="34" charset="-128"/>
                <a:cs typeface="Arial" charset="0"/>
                <a:sym typeface="Arial" charset="0"/>
              </a:rPr>
              <a:t>“</a:t>
            </a:r>
            <a:r>
              <a:rPr lang="en-US" altLang="ja-JP" sz="1400" smtClean="0">
                <a:solidFill>
                  <a:srgbClr val="000000"/>
                </a:solidFill>
                <a:ea typeface="ＭＳ Ｐゴシック" pitchFamily="34" charset="-128"/>
                <a:cs typeface="Arial" charset="0"/>
                <a:sym typeface="Arial" charset="0"/>
              </a:rPr>
              <a:t>fast and accurate.</a:t>
            </a:r>
            <a:r>
              <a:rPr lang="ja-JP" altLang="en-US" sz="1400" smtClean="0">
                <a:solidFill>
                  <a:srgbClr val="000000"/>
                </a:solidFill>
                <a:ea typeface="ＭＳ Ｐゴシック" pitchFamily="34" charset="-128"/>
                <a:cs typeface="Arial" charset="0"/>
                <a:sym typeface="Arial" charset="0"/>
              </a:rPr>
              <a:t>”</a:t>
            </a:r>
            <a:r>
              <a:rPr lang="en-US" altLang="ja-JP" sz="1400" smtClean="0">
                <a:solidFill>
                  <a:srgbClr val="000000"/>
                </a:solidFill>
                <a:ea typeface="ＭＳ Ｐゴシック" pitchFamily="34" charset="-128"/>
                <a:cs typeface="Arial" charset="0"/>
                <a:sym typeface="Arial" charset="0"/>
              </a:rPr>
              <a:t> It might also help to think of fluency in math as similar to fluency in a foreign language: when you</a:t>
            </a:r>
            <a:r>
              <a:rPr lang="ja-JP" altLang="en-US" sz="1400" smtClean="0">
                <a:solidFill>
                  <a:srgbClr val="000000"/>
                </a:solidFill>
                <a:ea typeface="ＭＳ Ｐゴシック" pitchFamily="34" charset="-128"/>
                <a:cs typeface="Arial" charset="0"/>
                <a:sym typeface="Arial" charset="0"/>
              </a:rPr>
              <a:t>’</a:t>
            </a:r>
            <a:r>
              <a:rPr lang="en-US" altLang="ja-JP" sz="1400" smtClean="0">
                <a:solidFill>
                  <a:srgbClr val="000000"/>
                </a:solidFill>
                <a:ea typeface="ＭＳ Ｐゴシック" pitchFamily="34" charset="-128"/>
                <a:cs typeface="Arial" charset="0"/>
                <a:sym typeface="Arial" charset="0"/>
              </a:rPr>
              <a:t>re fluent, you flow. Fluent isn</a:t>
            </a:r>
            <a:r>
              <a:rPr lang="ja-JP" altLang="en-US" sz="1400" smtClean="0">
                <a:solidFill>
                  <a:srgbClr val="000000"/>
                </a:solidFill>
                <a:ea typeface="ＭＳ Ｐゴシック" pitchFamily="34" charset="-128"/>
                <a:cs typeface="Arial" charset="0"/>
                <a:sym typeface="Arial" charset="0"/>
              </a:rPr>
              <a:t>’</a:t>
            </a:r>
            <a:r>
              <a:rPr lang="en-US" altLang="ja-JP" sz="1400" smtClean="0">
                <a:solidFill>
                  <a:srgbClr val="000000"/>
                </a:solidFill>
                <a:ea typeface="ＭＳ Ｐゴシック" pitchFamily="34" charset="-128"/>
                <a:cs typeface="Arial" charset="0"/>
                <a:sym typeface="Arial" charset="0"/>
              </a:rPr>
              <a:t>t halting, stumbling, or reversing oneself. </a:t>
            </a:r>
          </a:p>
          <a:p>
            <a:pPr eaLnBrk="1" hangingPunct="1">
              <a:spcBef>
                <a:spcPct val="0"/>
              </a:spcBef>
            </a:pPr>
            <a:endParaRPr lang="en-US" altLang="ja-JP" sz="1400" smtClean="0">
              <a:solidFill>
                <a:srgbClr val="000000"/>
              </a:solidFill>
              <a:ea typeface="ＭＳ Ｐゴシック" pitchFamily="34" charset="-128"/>
              <a:cs typeface="Arial" charset="0"/>
              <a:sym typeface="Arial" charset="0"/>
            </a:endParaRPr>
          </a:p>
          <a:p>
            <a:pPr eaLnBrk="1" hangingPunct="1">
              <a:spcBef>
                <a:spcPct val="0"/>
              </a:spcBef>
              <a:buFontTx/>
              <a:buChar char="•"/>
            </a:pPr>
            <a:r>
              <a:rPr lang="en-US" sz="1400" smtClean="0">
                <a:solidFill>
                  <a:srgbClr val="000000"/>
                </a:solidFill>
                <a:ea typeface="ＭＳ Ｐゴシック" pitchFamily="34" charset="-128"/>
                <a:cs typeface="Arial" charset="0"/>
                <a:sym typeface="Arial" charset="0"/>
              </a:rPr>
              <a:t>The word </a:t>
            </a:r>
            <a:r>
              <a:rPr lang="en-US" sz="1400" i="1" smtClean="0">
                <a:solidFill>
                  <a:srgbClr val="000000"/>
                </a:solidFill>
                <a:ea typeface="ＭＳ Ｐゴシック" pitchFamily="34" charset="-128"/>
                <a:cs typeface="Arial" charset="0"/>
                <a:sym typeface="Arial" charset="0"/>
              </a:rPr>
              <a:t>fluency</a:t>
            </a:r>
            <a:r>
              <a:rPr lang="en-US" sz="1400" smtClean="0">
                <a:solidFill>
                  <a:srgbClr val="000000"/>
                </a:solidFill>
                <a:ea typeface="ＭＳ Ｐゴシック" pitchFamily="34" charset="-128"/>
                <a:cs typeface="Arial" charset="0"/>
                <a:sym typeface="Arial" charset="0"/>
              </a:rPr>
              <a:t> was used judiciously in the Standards to mark the endpoints of progressions of learning that begin with solid underpinnings and then pass upward through stages of growing maturity. </a:t>
            </a:r>
          </a:p>
          <a:p>
            <a:pPr eaLnBrk="1" hangingPunct="1">
              <a:spcBef>
                <a:spcPct val="0"/>
              </a:spcBef>
            </a:pPr>
            <a:endParaRPr lang="en-US" sz="1400" smtClean="0">
              <a:solidFill>
                <a:srgbClr val="000000"/>
              </a:solidFill>
              <a:ea typeface="ＭＳ Ｐゴシック" pitchFamily="34" charset="-128"/>
              <a:cs typeface="Arial" charset="0"/>
              <a:sym typeface="Arial" charset="0"/>
            </a:endParaRPr>
          </a:p>
          <a:p>
            <a:pPr eaLnBrk="1" hangingPunct="1">
              <a:spcBef>
                <a:spcPct val="0"/>
              </a:spcBef>
              <a:buFontTx/>
              <a:buChar char="•"/>
            </a:pPr>
            <a:r>
              <a:rPr lang="en-US" sz="1400" smtClean="0">
                <a:solidFill>
                  <a:srgbClr val="000000"/>
                </a:solidFill>
                <a:ea typeface="ＭＳ Ｐゴシック" pitchFamily="34" charset="-128"/>
                <a:cs typeface="Arial" charset="0"/>
                <a:sym typeface="Arial" charset="0"/>
              </a:rPr>
              <a:t>Some of these fluency expectations are meant to be mental, others need pencil and paper. But for each of them, there should be no hesitation about how to proceed in getting the answer with accuracy.</a:t>
            </a:r>
          </a:p>
        </p:txBody>
      </p:sp>
      <p:sp>
        <p:nvSpPr>
          <p:cNvPr id="109572" name="Shape 32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Shape 325"/>
          <p:cNvSpPr>
            <a:spLocks noGrp="1" noRot="1" noChangeAspect="1" noTextEdit="1"/>
          </p:cNvSpPr>
          <p:nvPr>
            <p:ph type="sldImg" idx="2"/>
          </p:nvPr>
        </p:nvSpPr>
        <p:spPr>
          <a:ln>
            <a:headEnd/>
            <a:tailEnd/>
          </a:ln>
        </p:spPr>
      </p:sp>
      <p:sp>
        <p:nvSpPr>
          <p:cNvPr id="110595" name="Shape 32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sz="1400" smtClean="0">
                <a:ea typeface="ＭＳ Ｐゴシック" pitchFamily="34" charset="-128"/>
              </a:rPr>
              <a:t>There are some key aspects of high school math that also require speed and accuracy.  There are no specific fluency requirements in the HS content standards, but these are suggestions for fluency based on what is being asked of the students at this level. </a:t>
            </a:r>
            <a:r>
              <a:rPr lang="en-US" sz="1400" i="1" smtClean="0">
                <a:ea typeface="ＭＳ Ｐゴシック" pitchFamily="34" charset="-128"/>
              </a:rPr>
              <a:t>{Note that more of these recommendations can be found in the PARCC Model Content Frameworks.}</a:t>
            </a:r>
          </a:p>
          <a:p>
            <a:pPr eaLnBrk="1" hangingPunct="1">
              <a:spcBef>
                <a:spcPct val="0"/>
              </a:spcBef>
            </a:pPr>
            <a:endParaRPr lang="en-US" sz="1400" i="1" smtClean="0">
              <a:ea typeface="ＭＳ Ｐゴシック" pitchFamily="34" charset="-128"/>
            </a:endParaRPr>
          </a:p>
        </p:txBody>
      </p:sp>
      <p:sp>
        <p:nvSpPr>
          <p:cNvPr id="110596" name="Shape 327"/>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1618" name="Shape 332"/>
          <p:cNvSpPr>
            <a:spLocks noGrp="1" noRot="1" noChangeAspect="1" noTextEdit="1"/>
          </p:cNvSpPr>
          <p:nvPr>
            <p:ph type="sldImg" idx="2"/>
          </p:nvPr>
        </p:nvSpPr>
        <p:spPr>
          <a:ln>
            <a:headEnd/>
            <a:tailEnd/>
          </a:ln>
        </p:spPr>
      </p:sp>
      <p:sp>
        <p:nvSpPr>
          <p:cNvPr id="111619" name="Shape 33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ea typeface="ＭＳ Ｐゴシック" pitchFamily="34" charset="-128"/>
              </a:rPr>
              <a:t>Using mathematics in problem solving contexts is the third leg of the stool supporting the learning that is going on in the math classroom.</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This is the </a:t>
            </a:r>
            <a:r>
              <a:rPr lang="ja-JP" altLang="en-US" sz="1400" smtClean="0">
                <a:ea typeface="ＭＳ Ｐゴシック" pitchFamily="34" charset="-128"/>
              </a:rPr>
              <a:t>“</a:t>
            </a:r>
            <a:r>
              <a:rPr lang="en-US" altLang="ja-JP" sz="1400" smtClean="0">
                <a:ea typeface="ＭＳ Ｐゴシック" pitchFamily="34" charset="-128"/>
              </a:rPr>
              <a:t>why we learn math</a:t>
            </a:r>
            <a:r>
              <a:rPr lang="ja-JP" altLang="en-US" sz="1400" smtClean="0">
                <a:ea typeface="ＭＳ Ｐゴシック" pitchFamily="34" charset="-128"/>
              </a:rPr>
              <a:t>”</a:t>
            </a:r>
            <a:r>
              <a:rPr lang="en-US" altLang="ja-JP" sz="1400" smtClean="0">
                <a:ea typeface="ＭＳ Ｐゴシック" pitchFamily="34" charset="-128"/>
              </a:rPr>
              <a:t> piece, right? We learn it so we can apply it in situations that require mathematical knowledge. There are requirements for application all the way throughout the grades in the CCSS.  {read slide}  But again, we can</a:t>
            </a:r>
            <a:r>
              <a:rPr lang="ja-JP" altLang="en-US" sz="1400" smtClean="0">
                <a:ea typeface="ＭＳ Ｐゴシック" pitchFamily="34" charset="-128"/>
              </a:rPr>
              <a:t>’</a:t>
            </a:r>
            <a:r>
              <a:rPr lang="en-US" altLang="ja-JP" sz="1400" smtClean="0">
                <a:ea typeface="ＭＳ Ｐゴシック" pitchFamily="34" charset="-128"/>
              </a:rPr>
              <a:t>t just focus solely on application—we need also to give students opportunities to gain deep insight into the mathematical concepts they are using and also develop fluency with the procedures that will be applied in these situations. The problem-solving aspect of application is what</a:t>
            </a:r>
            <a:r>
              <a:rPr lang="ja-JP" altLang="en-US" sz="1400" smtClean="0">
                <a:ea typeface="ＭＳ Ｐゴシック" pitchFamily="34" charset="-128"/>
              </a:rPr>
              <a:t>’</a:t>
            </a:r>
            <a:r>
              <a:rPr lang="en-US" altLang="ja-JP" sz="1400" smtClean="0">
                <a:ea typeface="ＭＳ Ｐゴシック" pitchFamily="34" charset="-128"/>
              </a:rPr>
              <a:t>s at stake here—if we attempt this with a lack of conceptual knowledge and procedural fluency, the problem just becomes three times harder. </a:t>
            </a:r>
          </a:p>
          <a:p>
            <a:pPr eaLnBrk="1" hangingPunct="1">
              <a:spcBef>
                <a:spcPct val="0"/>
              </a:spcBef>
            </a:pPr>
            <a:endParaRPr lang="en-US" altLang="ja-JP"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At the same time, we don</a:t>
            </a:r>
            <a:r>
              <a:rPr lang="ja-JP" altLang="en-US" sz="1400" smtClean="0">
                <a:ea typeface="ＭＳ Ｐゴシック" pitchFamily="34" charset="-128"/>
              </a:rPr>
              <a:t>’</a:t>
            </a:r>
            <a:r>
              <a:rPr lang="en-US" altLang="ja-JP" sz="1400" smtClean="0">
                <a:ea typeface="ＭＳ Ｐゴシック" pitchFamily="34" charset="-128"/>
              </a:rPr>
              <a:t>t want to save all the application for the end of the learning progression. Application can be motivational and interesting, and there is a need for students at all levels to connect the mathematics they are learning to the world around them. </a:t>
            </a:r>
            <a:endParaRPr lang="en-US" sz="1400" smtClean="0">
              <a:ea typeface="ＭＳ Ｐゴシック" pitchFamily="34" charset="-128"/>
            </a:endParaRPr>
          </a:p>
          <a:p>
            <a:pPr eaLnBrk="1" hangingPunct="1">
              <a:spcBef>
                <a:spcPct val="0"/>
              </a:spcBef>
            </a:pPr>
            <a:endParaRPr lang="en-US" sz="1400" smtClean="0">
              <a:ea typeface="ＭＳ Ｐゴシック" pitchFamily="34" charset="-128"/>
            </a:endParaRPr>
          </a:p>
        </p:txBody>
      </p:sp>
      <p:sp>
        <p:nvSpPr>
          <p:cNvPr id="111620" name="Shape 33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Shape 33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spAutoFit/>
          </a:bodyPr>
          <a:lstStyle/>
          <a:p>
            <a:pPr eaLnBrk="1" hangingPunct="1">
              <a:spcBef>
                <a:spcPct val="0"/>
              </a:spcBef>
            </a:pPr>
            <a:endParaRPr lang="en-US" smtClean="0">
              <a:ea typeface="ＭＳ Ｐゴシック" pitchFamily="34" charset="-128"/>
            </a:endParaRPr>
          </a:p>
        </p:txBody>
      </p:sp>
      <p:sp>
        <p:nvSpPr>
          <p:cNvPr id="112643" name="Shape 340"/>
          <p:cNvSpPr>
            <a:spLocks noGrp="1" noRot="1" noChangeAspect="1" noTextEdit="1"/>
          </p:cNvSpPr>
          <p:nvPr>
            <p:ph type="sldImg" idx="2"/>
          </p:nvPr>
        </p:nvSpPr>
        <p:spPr>
          <a:ln>
            <a:headEnd/>
            <a:tailEnd/>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3666" name="Shape 345"/>
          <p:cNvSpPr>
            <a:spLocks noGrp="1" noRot="1" noChangeAspect="1" noTextEdit="1"/>
          </p:cNvSpPr>
          <p:nvPr>
            <p:ph type="sldImg" idx="2"/>
          </p:nvPr>
        </p:nvSpPr>
        <p:spPr>
          <a:ln>
            <a:headEnd/>
            <a:tailEnd/>
          </a:ln>
        </p:spPr>
      </p:sp>
      <p:sp>
        <p:nvSpPr>
          <p:cNvPr id="113667" name="Shape 34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buFontTx/>
              <a:buChar char="•"/>
            </a:pPr>
            <a:r>
              <a:rPr lang="en-US" sz="1400" smtClean="0">
                <a:ea typeface="ＭＳ Ｐゴシック" pitchFamily="34" charset="-128"/>
              </a:rPr>
              <a:t>{note to presenter – you may fill in either grade 3 or grade 6 for this activity, or have them choose, depending on your audience}</a:t>
            </a:r>
          </a:p>
          <a:p>
            <a:pPr eaLnBrk="1" hangingPunct="1">
              <a:spcBef>
                <a:spcPct val="0"/>
              </a:spcBef>
              <a:buSzPct val="25000"/>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Continuing on page 3 of the practicing with the shifts handout, who can fill in the blanks of the three components of rigor in the Standards?</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Next we will find and copy the standards for grade 3 (or 6) which specifically set expectations for fluency, conceptual understanding or application.  {You may want to remind the participants that the Standards are very clear about this and give the hint that the fluency standards say </a:t>
            </a:r>
            <a:r>
              <a:rPr lang="ja-JP" altLang="en-US" sz="1400" smtClean="0">
                <a:ea typeface="ＭＳ Ｐゴシック" pitchFamily="34" charset="-128"/>
              </a:rPr>
              <a:t>“</a:t>
            </a:r>
            <a:r>
              <a:rPr lang="en-US" altLang="ja-JP" sz="1400" smtClean="0">
                <a:ea typeface="ＭＳ Ｐゴシック" pitchFamily="34" charset="-128"/>
              </a:rPr>
              <a:t>fluent</a:t>
            </a:r>
            <a:r>
              <a:rPr lang="ja-JP" altLang="en-US" sz="1400" smtClean="0">
                <a:ea typeface="ＭＳ Ｐゴシック" pitchFamily="34" charset="-128"/>
              </a:rPr>
              <a:t>”</a:t>
            </a:r>
            <a:r>
              <a:rPr lang="en-US" altLang="ja-JP" sz="1400" smtClean="0">
                <a:ea typeface="ＭＳ Ｐゴシック" pitchFamily="34" charset="-128"/>
              </a:rPr>
              <a:t> the conceptual understanding standards often use the word </a:t>
            </a:r>
            <a:r>
              <a:rPr lang="ja-JP" altLang="en-US" sz="1400" smtClean="0">
                <a:ea typeface="ＭＳ Ｐゴシック" pitchFamily="34" charset="-128"/>
              </a:rPr>
              <a:t>“</a:t>
            </a:r>
            <a:r>
              <a:rPr lang="en-US" altLang="ja-JP" sz="1400" smtClean="0">
                <a:ea typeface="ＭＳ Ｐゴシック" pitchFamily="34" charset="-128"/>
              </a:rPr>
              <a:t>understand</a:t>
            </a:r>
            <a:r>
              <a:rPr lang="ja-JP" altLang="en-US" sz="1400" smtClean="0">
                <a:ea typeface="ＭＳ Ｐゴシック" pitchFamily="34" charset="-128"/>
              </a:rPr>
              <a:t>”</a:t>
            </a:r>
            <a:r>
              <a:rPr lang="en-US" altLang="ja-JP" sz="1400" smtClean="0">
                <a:ea typeface="ＭＳ Ｐゴシック" pitchFamily="34" charset="-128"/>
              </a:rPr>
              <a:t> or </a:t>
            </a:r>
            <a:r>
              <a:rPr lang="ja-JP" altLang="en-US" sz="1400" smtClean="0">
                <a:ea typeface="ＭＳ Ｐゴシック" pitchFamily="34" charset="-128"/>
              </a:rPr>
              <a:t>“</a:t>
            </a:r>
            <a:r>
              <a:rPr lang="en-US" altLang="ja-JP" sz="1400" smtClean="0">
                <a:ea typeface="ＭＳ Ｐゴシック" pitchFamily="34" charset="-128"/>
              </a:rPr>
              <a:t>relate</a:t>
            </a:r>
            <a:r>
              <a:rPr lang="ja-JP" altLang="en-US" sz="1400" smtClean="0">
                <a:ea typeface="ＭＳ Ｐゴシック" pitchFamily="34" charset="-128"/>
              </a:rPr>
              <a:t>”</a:t>
            </a:r>
            <a:r>
              <a:rPr lang="en-US" altLang="ja-JP" sz="1400" smtClean="0">
                <a:ea typeface="ＭＳ Ｐゴシック" pitchFamily="34" charset="-128"/>
              </a:rPr>
              <a:t> and the application standards often say </a:t>
            </a:r>
            <a:r>
              <a:rPr lang="ja-JP" altLang="en-US" sz="1400" smtClean="0">
                <a:ea typeface="ＭＳ Ｐゴシック" pitchFamily="34" charset="-128"/>
              </a:rPr>
              <a:t>“</a:t>
            </a:r>
            <a:r>
              <a:rPr lang="en-US" altLang="ja-JP" sz="1400" smtClean="0">
                <a:ea typeface="ＭＳ Ｐゴシック" pitchFamily="34" charset="-128"/>
              </a:rPr>
              <a:t>real world problem.</a:t>
            </a:r>
            <a:r>
              <a:rPr lang="ja-JP" altLang="en-US" sz="1400" smtClean="0">
                <a:ea typeface="ＭＳ Ｐゴシック" pitchFamily="34" charset="-128"/>
              </a:rPr>
              <a:t>”</a:t>
            </a:r>
            <a:r>
              <a:rPr lang="en-US" altLang="ja-JP" sz="1400" smtClean="0">
                <a:ea typeface="ＭＳ Ｐゴシック" pitchFamily="34" charset="-128"/>
              </a:rPr>
              <a:t>}</a:t>
            </a:r>
          </a:p>
          <a:p>
            <a:pPr eaLnBrk="1" hangingPunct="1">
              <a:spcBef>
                <a:spcPct val="0"/>
              </a:spcBef>
            </a:pPr>
            <a:endParaRPr lang="en-US" altLang="ja-JP"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You will have 10 minutes to locate the Standards – you may find that sometimes there is overlap between two components.  You can just write the code of the standard instead of writing the entire standard.</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{Discuss the results – see sample answer in the module packet}</a:t>
            </a:r>
          </a:p>
          <a:p>
            <a:pPr eaLnBrk="1" hangingPunct="1">
              <a:spcBef>
                <a:spcPct val="0"/>
              </a:spcBef>
              <a:buSzPct val="25000"/>
            </a:pPr>
            <a:endParaRPr lang="en-US" sz="1400" smtClean="0">
              <a:ea typeface="ＭＳ Ｐゴシック" pitchFamily="34" charset="-128"/>
            </a:endParaRPr>
          </a:p>
        </p:txBody>
      </p:sp>
      <p:sp>
        <p:nvSpPr>
          <p:cNvPr id="113668" name="Shape 347"/>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Shape 352"/>
          <p:cNvSpPr>
            <a:spLocks noGrp="1" noRot="1" noChangeAspect="1" noTextEdit="1"/>
          </p:cNvSpPr>
          <p:nvPr>
            <p:ph type="sldImg" idx="2"/>
          </p:nvPr>
        </p:nvSpPr>
        <p:spPr>
          <a:ln>
            <a:headEnd/>
            <a:tailEnd/>
          </a:ln>
        </p:spPr>
      </p:sp>
      <p:sp>
        <p:nvSpPr>
          <p:cNvPr id="114691" name="Shape 35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buFontTx/>
              <a:buChar char="•"/>
            </a:pPr>
            <a:r>
              <a:rPr lang="en-US" sz="1400" smtClean="0">
                <a:ea typeface="ＭＳ Ｐゴシック" pitchFamily="34" charset="-128"/>
              </a:rPr>
              <a:t>Where do we start?</a:t>
            </a:r>
          </a:p>
          <a:p>
            <a:pPr eaLnBrk="1" hangingPunct="1">
              <a:spcBef>
                <a:spcPct val="0"/>
              </a:spcBef>
              <a:buSzPct val="25000"/>
            </a:pPr>
            <a:endParaRPr lang="en-US" sz="1400" smtClean="0">
              <a:ea typeface="ＭＳ Ｐゴシック" pitchFamily="34" charset="-128"/>
            </a:endParaRPr>
          </a:p>
          <a:p>
            <a:pPr eaLnBrk="1" hangingPunct="1">
              <a:spcBef>
                <a:spcPct val="0"/>
              </a:spcBef>
              <a:buSzPct val="25000"/>
              <a:buFontTx/>
              <a:buChar char="•"/>
            </a:pPr>
            <a:r>
              <a:rPr lang="en-US" sz="1400" smtClean="0">
                <a:ea typeface="ＭＳ Ｐゴシック" pitchFamily="34" charset="-128"/>
              </a:rPr>
              <a:t>It is very easy to feel overwhelmed by all that is being asked of us in these standards – as stated earlier, this is not just a few shifts in teaching a few topics at different grades then we are use to.  The Common Core State Standards in math require big shifts in how math is being taught, practiced, and assessed in the U.S.   But where do we start?  It starts with Focus.</a:t>
            </a:r>
          </a:p>
          <a:p>
            <a:pPr eaLnBrk="1" hangingPunct="1">
              <a:spcBef>
                <a:spcPct val="0"/>
              </a:spcBef>
              <a:buSzPct val="25000"/>
            </a:pPr>
            <a:endParaRPr lang="en-US" sz="1400" smtClean="0">
              <a:ea typeface="ＭＳ Ｐゴシック" pitchFamily="34" charset="-128"/>
            </a:endParaRPr>
          </a:p>
          <a:p>
            <a:pPr eaLnBrk="1" hangingPunct="1">
              <a:spcBef>
                <a:spcPct val="0"/>
              </a:spcBef>
              <a:buSzPct val="25000"/>
              <a:buFontTx/>
              <a:buChar char="•"/>
            </a:pPr>
            <a:r>
              <a:rPr lang="en-US" sz="1400" smtClean="0">
                <a:ea typeface="ＭＳ Ｐゴシック" pitchFamily="34" charset="-128"/>
              </a:rPr>
              <a:t>Remember that we only get opportunities to support coherence and rigor when we first focus.  </a:t>
            </a:r>
          </a:p>
          <a:p>
            <a:pPr eaLnBrk="1" hangingPunct="1">
              <a:spcBef>
                <a:spcPct val="0"/>
              </a:spcBef>
              <a:buSzPct val="25000"/>
            </a:pPr>
            <a:endParaRPr lang="en-US" sz="1400" smtClean="0">
              <a:ea typeface="ＭＳ Ｐゴシック" pitchFamily="34" charset="-128"/>
            </a:endParaRPr>
          </a:p>
        </p:txBody>
      </p:sp>
      <p:sp>
        <p:nvSpPr>
          <p:cNvPr id="114692" name="Shape 35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5714" name="Shape 366"/>
          <p:cNvSpPr>
            <a:spLocks noGrp="1" noRot="1" noChangeAspect="1" noTextEdit="1"/>
          </p:cNvSpPr>
          <p:nvPr>
            <p:ph type="sldImg" idx="2"/>
          </p:nvPr>
        </p:nvSpPr>
        <p:spPr>
          <a:ln>
            <a:headEnd/>
            <a:tailEnd/>
          </a:ln>
        </p:spPr>
      </p:sp>
      <p:sp>
        <p:nvSpPr>
          <p:cNvPr id="115715" name="Shape 367"/>
          <p:cNvSpPr txBox="1">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marL="0" indent="0" eaLnBrk="1" hangingPunct="1">
              <a:lnSpc>
                <a:spcPct val="115000"/>
              </a:lnSpc>
              <a:spcBef>
                <a:spcPts val="1400"/>
              </a:spcBef>
              <a:spcAft>
                <a:spcPts val="400"/>
              </a:spcAft>
              <a:defRPr/>
            </a:pPr>
            <a:r>
              <a:rPr lang="en-US" sz="1800" dirty="0" smtClean="0"/>
              <a:t>{Give the following background on the assessment consortia, if needed:  In an effort to provide ongoing feedback to teachers during the course of the school year, measure annual student growth, and move beyond narrowly-focused bubble tests, the U.S. Department of Education has awarded two groups of states grants to develop a new generation of tests. The new tests will be aligned to the Common Core State Standards. The tests will assess students' knowledge of mathematics and English Language Arts from third grade through HS.  PARCC (</a:t>
            </a:r>
            <a:r>
              <a:rPr lang="en-US" sz="1800" dirty="0" smtClean="0">
                <a:solidFill>
                  <a:srgbClr val="222222"/>
                </a:solidFill>
              </a:rPr>
              <a:t>The Partnership for Assessment of Readiness for College and Careers) and </a:t>
            </a:r>
            <a:r>
              <a:rPr lang="en-US" sz="1800" dirty="0" smtClean="0"/>
              <a:t>SBAC (Smarter Balanced Assessment Consortium) are the two assessment consortia.}</a:t>
            </a:r>
          </a:p>
          <a:p>
            <a:pPr eaLnBrk="1" hangingPunct="1">
              <a:spcBef>
                <a:spcPct val="0"/>
              </a:spcBef>
              <a:defRPr/>
            </a:pPr>
            <a:endParaRPr lang="en-US" sz="2400" dirty="0" smtClean="0"/>
          </a:p>
          <a:p>
            <a:pPr eaLnBrk="1" hangingPunct="1">
              <a:spcBef>
                <a:spcPct val="0"/>
              </a:spcBef>
              <a:defRPr/>
            </a:pPr>
            <a:endParaRPr lang="en-US" sz="2400" dirty="0" smtClean="0"/>
          </a:p>
          <a:p>
            <a:pPr eaLnBrk="1" hangingPunct="1">
              <a:lnSpc>
                <a:spcPct val="115000"/>
              </a:lnSpc>
              <a:spcBef>
                <a:spcPct val="0"/>
              </a:spcBef>
              <a:defRPr/>
            </a:pPr>
            <a:r>
              <a:rPr lang="en-US" sz="2400" dirty="0" smtClean="0"/>
              <a:t> Both Smarter Balanced and PARCC are committed to focusing their assessments on the major work of each grade.</a:t>
            </a:r>
          </a:p>
          <a:p>
            <a:pPr eaLnBrk="1" hangingPunct="1">
              <a:spcBef>
                <a:spcPct val="0"/>
              </a:spcBef>
              <a:defRPr/>
            </a:pPr>
            <a:endParaRPr lang="en-US" sz="2400" dirty="0" smtClean="0"/>
          </a:p>
          <a:p>
            <a:pPr eaLnBrk="1" hangingPunct="1">
              <a:spcBef>
                <a:spcPct val="0"/>
              </a:spcBef>
              <a:buSzPct val="25000"/>
              <a:defRPr/>
            </a:pPr>
            <a:r>
              <a:rPr lang="en-US" sz="2400" dirty="0" smtClean="0"/>
              <a:t>{Read quote(s) that is/are meaningful for your audience.}</a:t>
            </a:r>
          </a:p>
        </p:txBody>
      </p:sp>
      <p:sp>
        <p:nvSpPr>
          <p:cNvPr id="115716" name="Shape 368"/>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9874" name="Shape 101"/>
          <p:cNvSpPr>
            <a:spLocks noGrp="1" noRot="1" noChangeAspect="1" noTextEdit="1"/>
          </p:cNvSpPr>
          <p:nvPr>
            <p:ph type="sldImg" idx="2"/>
          </p:nvPr>
        </p:nvSpPr>
        <p:spPr>
          <a:ln>
            <a:headEnd/>
            <a:tailEnd/>
          </a:ln>
        </p:spPr>
      </p:sp>
      <p:sp>
        <p:nvSpPr>
          <p:cNvPr id="79875" name="Shape 10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ea typeface="ＭＳ Ｐゴシック" pitchFamily="34" charset="-128"/>
              </a:rPr>
              <a:t>We see that there is a disconnect between how prepared high school math educators believe their students are for college mathematics and how prepared post secondary math instructors feel the students are.</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 Notice that this slide shows that high school math teachers feel that 89% of their students are ready for college level math, while college math teachers feel only 26% of their students are prepared.</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 Rather than spend too much time and energy placing blame or thinking about why this disconnect exists, let</a:t>
            </a:r>
            <a:r>
              <a:rPr lang="ja-JP" altLang="en-US" sz="1400" smtClean="0">
                <a:ea typeface="ＭＳ Ｐゴシック" pitchFamily="34" charset="-128"/>
              </a:rPr>
              <a:t>’</a:t>
            </a:r>
            <a:r>
              <a:rPr lang="en-US" altLang="ja-JP" sz="1400" smtClean="0">
                <a:ea typeface="ＭＳ Ｐゴシック" pitchFamily="34" charset="-128"/>
              </a:rPr>
              <a:t>s instead turn to the implications of such a disconnect.</a:t>
            </a:r>
            <a:endParaRPr lang="en-US" sz="1400" smtClean="0">
              <a:ea typeface="ＭＳ Ｐゴシック" pitchFamily="34" charset="-128"/>
            </a:endParaRPr>
          </a:p>
          <a:p>
            <a:pPr eaLnBrk="1" hangingPunct="1">
              <a:spcBef>
                <a:spcPct val="0"/>
              </a:spcBef>
            </a:pPr>
            <a:endParaRPr lang="en-US" sz="1400" smtClean="0">
              <a:ea typeface="ＭＳ Ｐゴシック" pitchFamily="34" charset="-128"/>
            </a:endParaRPr>
          </a:p>
        </p:txBody>
      </p:sp>
      <p:sp>
        <p:nvSpPr>
          <p:cNvPr id="79876" name="Shape 103"/>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Shape 377"/>
          <p:cNvSpPr>
            <a:spLocks noGrp="1" noRot="1" noChangeAspect="1" noTextEdit="1"/>
          </p:cNvSpPr>
          <p:nvPr>
            <p:ph type="sldImg" idx="2"/>
          </p:nvPr>
        </p:nvSpPr>
        <p:spPr>
          <a:ln>
            <a:headEnd/>
            <a:tailEnd/>
          </a:ln>
        </p:spPr>
      </p:sp>
      <p:sp>
        <p:nvSpPr>
          <p:cNvPr id="116739" name="Shape 378"/>
          <p:cNvSpPr txBox="1">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FontTx/>
              <a:buChar char="•"/>
              <a:defRPr/>
            </a:pPr>
            <a:r>
              <a:rPr lang="en-US" sz="1400" dirty="0" smtClean="0"/>
              <a:t>Here is an example of how focus and coherence works in a single grade.  This is the emphases by cluster chart for fourth grade.  The green boxes represent the major work of the grade, the blue are the clusters that support the major work of the grade, and the yellow are the additional clusters.</a:t>
            </a:r>
          </a:p>
          <a:p>
            <a:pPr marL="0" indent="0" eaLnBrk="1" hangingPunct="1">
              <a:spcBef>
                <a:spcPct val="0"/>
              </a:spcBef>
              <a:defRPr/>
            </a:pPr>
            <a:endParaRPr lang="en-US" sz="1400" dirty="0" smtClean="0"/>
          </a:p>
          <a:p>
            <a:pPr eaLnBrk="1" hangingPunct="1">
              <a:spcBef>
                <a:spcPct val="0"/>
              </a:spcBef>
              <a:buFontTx/>
              <a:buChar char="•"/>
              <a:defRPr/>
            </a:pPr>
            <a:r>
              <a:rPr lang="en-US" sz="1400" dirty="0" smtClean="0"/>
              <a:t>The emphases charts make visible the intended focus and coherence of the subject matter by identifying the major work (focus) and the supporting and additional work (coherence within and across)</a:t>
            </a:r>
          </a:p>
          <a:p>
            <a:pPr eaLnBrk="1" hangingPunct="1">
              <a:spcBef>
                <a:spcPct val="0"/>
              </a:spcBef>
              <a:defRPr/>
            </a:pPr>
            <a:endParaRPr lang="en-US" sz="1800" dirty="0" smtClean="0"/>
          </a:p>
          <a:p>
            <a:pPr eaLnBrk="1" hangingPunct="1">
              <a:spcBef>
                <a:spcPct val="0"/>
              </a:spcBef>
              <a:buFont typeface="Arial" pitchFamily="34" charset="0"/>
              <a:buChar char="•"/>
              <a:defRPr/>
            </a:pPr>
            <a:r>
              <a:rPr lang="en-US" sz="1800" dirty="0" smtClean="0"/>
              <a:t>For example, here are some connections between supporting and major.</a:t>
            </a:r>
          </a:p>
          <a:p>
            <a:pPr eaLnBrk="1" hangingPunct="1">
              <a:spcBef>
                <a:spcPct val="0"/>
              </a:spcBef>
              <a:buSzPct val="25000"/>
              <a:defRPr/>
            </a:pPr>
            <a:r>
              <a:rPr lang="en-US" sz="1800" dirty="0" smtClean="0">
                <a:solidFill>
                  <a:srgbClr val="000000"/>
                </a:solidFill>
                <a:cs typeface="Arial" charset="0"/>
                <a:sym typeface="Arial" charset="0"/>
              </a:rPr>
              <a:t>- Gain familiarity with factors and multiples: Work in this cluster supports students work with multi-digit arithmetic as well as their work with fraction equivalence. </a:t>
            </a:r>
          </a:p>
          <a:p>
            <a:pPr eaLnBrk="1" hangingPunct="1">
              <a:spcBef>
                <a:spcPct val="0"/>
              </a:spcBef>
              <a:buSzPct val="25000"/>
              <a:defRPr/>
            </a:pPr>
            <a:r>
              <a:rPr lang="en-US" sz="1800" dirty="0" smtClean="0">
                <a:solidFill>
                  <a:srgbClr val="000000"/>
                </a:solidFill>
                <a:cs typeface="Arial" charset="0"/>
                <a:sym typeface="Arial" charset="0"/>
              </a:rPr>
              <a:t>- Represent and interpret data: The standard in this cluster requires students to use a line plot to display measurements in fractions of a unit and to solve problems involving addition and subtraction of fractions, connecting it directly to the Number and Operations--Fractions clusters. </a:t>
            </a:r>
          </a:p>
          <a:p>
            <a:pPr eaLnBrk="1" hangingPunct="1">
              <a:spcBef>
                <a:spcPct val="0"/>
              </a:spcBef>
              <a:defRPr/>
            </a:pPr>
            <a:endParaRPr lang="en-US" sz="1800" dirty="0" smtClean="0">
              <a:solidFill>
                <a:srgbClr val="000000"/>
              </a:solidFill>
              <a:cs typeface="Arial" charset="0"/>
              <a:sym typeface="Arial" charset="0"/>
            </a:endParaRPr>
          </a:p>
        </p:txBody>
      </p:sp>
      <p:sp>
        <p:nvSpPr>
          <p:cNvPr id="116740" name="Shape 379"/>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7762" name="Shape 389"/>
          <p:cNvSpPr>
            <a:spLocks noGrp="1" noRot="1" noChangeAspect="1" noTextEdit="1"/>
          </p:cNvSpPr>
          <p:nvPr>
            <p:ph type="sldImg" idx="2"/>
          </p:nvPr>
        </p:nvSpPr>
        <p:spPr>
          <a:ln>
            <a:headEnd/>
            <a:tailEnd/>
          </a:ln>
        </p:spPr>
      </p:sp>
      <p:sp>
        <p:nvSpPr>
          <p:cNvPr id="117763" name="Shape 39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sz="1400" smtClean="0">
                <a:ea typeface="ＭＳ Ｐゴシック" pitchFamily="34" charset="-128"/>
              </a:rPr>
              <a:t>The content emphases can be found at the achievethecore.org website.  </a:t>
            </a:r>
          </a:p>
          <a:p>
            <a:pPr eaLnBrk="1" hangingPunct="1">
              <a:spcBef>
                <a:spcPct val="0"/>
              </a:spcBef>
            </a:pPr>
            <a:endParaRPr lang="en-US" sz="1400" smtClean="0">
              <a:ea typeface="ＭＳ Ｐゴシック" pitchFamily="34" charset="-128"/>
            </a:endParaRPr>
          </a:p>
        </p:txBody>
      </p:sp>
      <p:sp>
        <p:nvSpPr>
          <p:cNvPr id="117764" name="Shape 391"/>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Shape 396"/>
          <p:cNvSpPr>
            <a:spLocks noGrp="1" noRot="1" noChangeAspect="1" noTextEdit="1"/>
          </p:cNvSpPr>
          <p:nvPr>
            <p:ph type="sldImg" idx="2"/>
          </p:nvPr>
        </p:nvSpPr>
        <p:spPr>
          <a:ln>
            <a:headEnd/>
            <a:tailEnd/>
          </a:ln>
        </p:spPr>
      </p:sp>
      <p:sp>
        <p:nvSpPr>
          <p:cNvPr id="118787" name="Shape 397"/>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ea typeface="ＭＳ Ｐゴシック" pitchFamily="34" charset="-128"/>
              </a:rPr>
              <a:t>As decisions are made going forward, there are some cautions worth noting.</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A simple gap analysis between what  topics we used to teach and where those topics exist in the Common Core is not an adequate approach to take.  Such a topical gap analysis rarely addresses what we should not longer include in a curriculum. It does not address the conceptual understanding, fluency and rigor expectations, and most importantly it does not result in the signaling of focus on the major work of the grade.  </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Another important note is that these standards do not dictate a particular order or scope and sequence. Students should not be marched through these standards one at a time, but rather many of these expectations develop over the course of the year.  </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The architecture of the standards documents matters a lot.  The domains and cluster headings are very purposefully organized to support teaching and learning of the standards.  Take every opportunity to build on understanding and develop math proficiency rather than just going over or covering a list of math topics.  </a:t>
            </a:r>
          </a:p>
          <a:p>
            <a:pPr eaLnBrk="1" hangingPunct="1">
              <a:spcBef>
                <a:spcPct val="0"/>
              </a:spcBef>
            </a:pPr>
            <a:endParaRPr lang="en-US" sz="1400" smtClean="0">
              <a:ea typeface="ＭＳ Ｐゴシック" pitchFamily="34" charset="-128"/>
            </a:endParaRPr>
          </a:p>
        </p:txBody>
      </p:sp>
      <p:sp>
        <p:nvSpPr>
          <p:cNvPr id="118788" name="Shape 398"/>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a:headEnd/>
            <a:tailEnd/>
          </a:ln>
        </p:spPr>
      </p:sp>
      <p:sp>
        <p:nvSpPr>
          <p:cNvPr id="119811"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r>
              <a:rPr lang="en-US" sz="1400" smtClean="0">
                <a:ea typeface="ＭＳ Ｐゴシック" pitchFamily="34" charset="-128"/>
              </a:rPr>
              <a:t>Monica Sims (a 5</a:t>
            </a:r>
            <a:r>
              <a:rPr lang="en-US" sz="1400" baseline="30000" smtClean="0">
                <a:ea typeface="ＭＳ Ｐゴシック" pitchFamily="34" charset="-128"/>
              </a:rPr>
              <a:t>th</a:t>
            </a:r>
            <a:r>
              <a:rPr lang="en-US" sz="1400" smtClean="0">
                <a:ea typeface="ＭＳ Ｐゴシック" pitchFamily="34" charset="-128"/>
              </a:rPr>
              <a:t> grade teacher) speaking about the Standards.  This video, produced by America Achieves, can be seen in its entirety at </a:t>
            </a:r>
            <a:r>
              <a:rPr lang="en-US" sz="1400" smtClean="0">
                <a:ea typeface="ＭＳ Ｐゴシック" pitchFamily="34" charset="-128"/>
                <a:hlinkClick r:id="rId3"/>
              </a:rPr>
              <a:t>http://commoncore.americaachieves.org/</a:t>
            </a:r>
            <a:r>
              <a:rPr lang="en-US" sz="1400" smtClean="0">
                <a:ea typeface="ＭＳ Ｐゴシック" pitchFamily="34" charset="-128"/>
              </a:rPr>
              <a:t>. </a:t>
            </a:r>
          </a:p>
          <a:p>
            <a:pPr eaLnBrk="1" hangingPunct="1">
              <a:spcBef>
                <a:spcPct val="0"/>
              </a:spcBef>
            </a:pPr>
            <a:endParaRPr lang="en-US" sz="1400" smtClean="0">
              <a:ea typeface="ＭＳ Ｐゴシック" pitchFamily="34" charset="-128"/>
            </a:endParaRPr>
          </a:p>
        </p:txBody>
      </p:sp>
      <p:sp>
        <p:nvSpPr>
          <p:cNvPr id="119812"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1858" name="Shape 107"/>
          <p:cNvSpPr>
            <a:spLocks noGrp="1" noRot="1" noChangeAspect="1" noTextEdit="1"/>
          </p:cNvSpPr>
          <p:nvPr>
            <p:ph type="sldImg" idx="2"/>
          </p:nvPr>
        </p:nvSpPr>
        <p:spPr>
          <a:ln>
            <a:headEnd/>
            <a:tailEnd/>
          </a:ln>
        </p:spPr>
      </p:sp>
      <p:sp>
        <p:nvSpPr>
          <p:cNvPr id="121859" name="Shape 108"/>
          <p:cNvSpPr txBox="1">
            <a:spLocks noGrp="1"/>
          </p:cNvSpPr>
          <p:nvPr>
            <p:ph type="body" idx="1"/>
          </p:nvPr>
        </p:nvSpPr>
        <p:spPr bwMode="auto">
          <a:xfrm>
            <a:off x="685800" y="4343400"/>
            <a:ext cx="5486400" cy="3232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fontAlgn="auto" hangingPunct="1">
              <a:spcBef>
                <a:spcPts val="0"/>
              </a:spcBef>
              <a:spcAft>
                <a:spcPts val="0"/>
              </a:spcAft>
              <a:buClr>
                <a:srgbClr val="000000"/>
              </a:buClr>
              <a:buSzPct val="101851"/>
              <a:buFont typeface="Arial"/>
              <a:buNone/>
              <a:defRPr/>
            </a:pPr>
            <a:r>
              <a:rPr lang="en-US" i="1" dirty="0" smtClean="0"/>
              <a:t>{THE NEXT TWO SLIDES ARE INCLUDED TO PROVIDE PARTICIPANTS WITH AN OVERVIEW OF THE OVERALL STRUCTURE AND CONTENT OF THE STANDARDS}</a:t>
            </a:r>
          </a:p>
          <a:p>
            <a:pPr marL="171450" indent="-171450" eaLnBrk="1" fontAlgn="auto" hangingPunct="1">
              <a:spcBef>
                <a:spcPts val="0"/>
              </a:spcBef>
              <a:spcAft>
                <a:spcPts val="0"/>
              </a:spcAft>
              <a:buClr>
                <a:srgbClr val="000000"/>
              </a:buClr>
              <a:buSzPct val="101851"/>
              <a:buFont typeface="Arial"/>
              <a:buChar char="•"/>
              <a:defRPr/>
            </a:pPr>
            <a:endParaRPr lang="en-US" dirty="0" smtClean="0"/>
          </a:p>
          <a:p>
            <a:pPr marL="171450" indent="-171450" eaLnBrk="1" fontAlgn="auto" hangingPunct="1">
              <a:spcBef>
                <a:spcPts val="0"/>
              </a:spcBef>
              <a:spcAft>
                <a:spcPts val="0"/>
              </a:spcAft>
              <a:buClr>
                <a:srgbClr val="000000"/>
              </a:buClr>
              <a:buSzPct val="101851"/>
              <a:buFont typeface="Arial"/>
              <a:buChar char="•"/>
              <a:defRPr/>
            </a:pPr>
            <a:r>
              <a:rPr lang="x-none" smtClean="0"/>
              <a:t>There are </a:t>
            </a:r>
            <a:r>
              <a:rPr lang="en-US" dirty="0" smtClean="0"/>
              <a:t>five domains for each grade K-8:  Counting and Cardinality, Operations and Algebraic Thinking, Number and Operations in Base Ten, Number and Operations – Fractions, Ratios and Proportional Relationships, The Number System, Expressions and Equations, Measurement and Data, Geometry, Statistics and Probability and Functions.  </a:t>
            </a:r>
          </a:p>
          <a:p>
            <a:pPr eaLnBrk="1" fontAlgn="auto" hangingPunct="1">
              <a:spcBef>
                <a:spcPts val="0"/>
              </a:spcBef>
              <a:spcAft>
                <a:spcPts val="0"/>
              </a:spcAft>
              <a:buClr>
                <a:srgbClr val="000000"/>
              </a:buClr>
              <a:buSzPct val="101851"/>
              <a:buFont typeface="Arial"/>
              <a:buNone/>
              <a:defRPr/>
            </a:pPr>
            <a:endParaRPr lang="en-US" dirty="0" smtClean="0"/>
          </a:p>
          <a:p>
            <a:pPr marL="171450" indent="-171450" eaLnBrk="1" fontAlgn="auto" hangingPunct="1">
              <a:spcBef>
                <a:spcPts val="0"/>
              </a:spcBef>
              <a:spcAft>
                <a:spcPts val="0"/>
              </a:spcAft>
              <a:buClr>
                <a:srgbClr val="000000"/>
              </a:buClr>
              <a:buSzPct val="101851"/>
              <a:buFont typeface="Arial"/>
              <a:buChar char="•"/>
              <a:defRPr/>
            </a:pPr>
            <a:r>
              <a:rPr lang="en-US" dirty="0" smtClean="0"/>
              <a:t>The high school standards are listed in conceptual categories:  Number and Quantity, Algebra, Functions, Modeling, Geometry, and Statistics and Probability.</a:t>
            </a:r>
            <a:endParaRPr lang="x-none" smtClean="0"/>
          </a:p>
          <a:p>
            <a:pPr eaLnBrk="1" hangingPunct="1">
              <a:spcBef>
                <a:spcPct val="0"/>
              </a:spcBef>
              <a:buClr>
                <a:srgbClr val="000000"/>
              </a:buClr>
              <a:buSzPct val="102000"/>
              <a:defRPr/>
            </a:pPr>
            <a:endParaRPr lang="en-US" dirty="0" smtClean="0">
              <a:ea typeface="ＭＳ Ｐゴシック" pitchFamily="34" charset="-128"/>
            </a:endParaRPr>
          </a:p>
        </p:txBody>
      </p:sp>
      <p:sp>
        <p:nvSpPr>
          <p:cNvPr id="121860" name="Shape 109"/>
          <p:cNvSpPr>
            <a:spLocks noGrp="1"/>
          </p:cNvSpPr>
          <p:nvPr>
            <p:ph type="sldNum" sz="quarter" idx="12"/>
          </p:nvPr>
        </p:nvSpPr>
        <p:spPr>
          <a:xfrm>
            <a:off x="3884613" y="8866188"/>
            <a:ext cx="2971800" cy="276225"/>
          </a:xfrm>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Shape 124"/>
          <p:cNvSpPr>
            <a:spLocks noGrp="1" noRot="1" noChangeAspect="1" noTextEdit="1"/>
          </p:cNvSpPr>
          <p:nvPr>
            <p:ph type="sldImg" idx="2"/>
          </p:nvPr>
        </p:nvSpPr>
        <p:spPr>
          <a:ln>
            <a:headEnd/>
            <a:tailEnd/>
          </a:ln>
        </p:spPr>
      </p:sp>
      <p:sp>
        <p:nvSpPr>
          <p:cNvPr id="122883" name="Shape 125"/>
          <p:cNvSpPr txBox="1">
            <a:spLocks noGrp="1"/>
          </p:cNvSpPr>
          <p:nvPr>
            <p:ph type="body" idx="1"/>
          </p:nvPr>
        </p:nvSpPr>
        <p:spPr bwMode="auto">
          <a:xfrm>
            <a:off x="685800" y="4343400"/>
            <a:ext cx="5486400" cy="647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pPr>
            <a:r>
              <a:rPr lang="en-US" smtClean="0">
                <a:ea typeface="ＭＳ Ｐゴシック" pitchFamily="34" charset="-128"/>
              </a:rPr>
              <a:t>Ask participants to identify the specific standard noted on the slide.</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Note that C represents the third cluster in the domain of OA. The letter designation of the clusters are not labeled in the printed form of the CCSS. A=first cluster, B=second cluster, etc.</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Grade 5; Number &amp; Operations in Base Ten; Standard #4 </a:t>
            </a:r>
          </a:p>
          <a:p>
            <a:pPr eaLnBrk="1" hangingPunct="1">
              <a:spcBef>
                <a:spcPct val="0"/>
              </a:spcBef>
            </a:pPr>
            <a:r>
              <a:rPr lang="en-US" smtClean="0">
                <a:ea typeface="ＭＳ Ｐゴシック" pitchFamily="34" charset="-128"/>
              </a:rPr>
              <a:t>	“Use place value understanding to round decimals to any place.”</a:t>
            </a:r>
          </a:p>
          <a:p>
            <a:pPr eaLnBrk="1" hangingPunct="1">
              <a:spcBef>
                <a:spcPct val="0"/>
              </a:spcBef>
            </a:pPr>
            <a:endParaRPr lang="en-US" smtClean="0">
              <a:ea typeface="ＭＳ Ｐゴシック" pitchFamily="34" charset="-128"/>
            </a:endParaRPr>
          </a:p>
          <a:p>
            <a:pPr eaLnBrk="1" hangingPunct="1">
              <a:spcBef>
                <a:spcPct val="0"/>
              </a:spcBef>
            </a:pPr>
            <a:r>
              <a:rPr lang="en-US" smtClean="0">
                <a:ea typeface="ＭＳ Ｐゴシック" pitchFamily="34" charset="-128"/>
              </a:rPr>
              <a:t>Grade 3; Operations and Algebraic Thinking; Third Cluster</a:t>
            </a:r>
          </a:p>
          <a:p>
            <a:pPr eaLnBrk="1" hangingPunct="1">
              <a:spcBef>
                <a:spcPct val="0"/>
              </a:spcBef>
            </a:pPr>
            <a:r>
              <a:rPr lang="en-US" smtClean="0">
                <a:ea typeface="ＭＳ Ｐゴシック" pitchFamily="34" charset="-128"/>
              </a:rPr>
              <a:t>	“Multiply and divide within 100.”</a:t>
            </a:r>
          </a:p>
          <a:p>
            <a:pPr eaLnBrk="1" hangingPunct="1">
              <a:spcBef>
                <a:spcPct val="0"/>
              </a:spcBef>
            </a:pPr>
            <a:endParaRPr lang="en-US" smtClean="0">
              <a:ea typeface="ＭＳ Ｐゴシック" pitchFamily="34" charset="-128"/>
            </a:endParaRPr>
          </a:p>
        </p:txBody>
      </p:sp>
      <p:sp>
        <p:nvSpPr>
          <p:cNvPr id="122884" name="Shape 126"/>
          <p:cNvSpPr>
            <a:spLocks noGrp="1"/>
          </p:cNvSpPr>
          <p:nvPr>
            <p:ph type="sldNum" sz="quarter" idx="12"/>
          </p:nvPr>
        </p:nvSpPr>
        <p:spPr>
          <a:xfrm>
            <a:off x="3884613" y="8866188"/>
            <a:ext cx="2971800" cy="276225"/>
          </a:xfrm>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0898" name="Shape 108"/>
          <p:cNvSpPr>
            <a:spLocks noGrp="1" noRot="1" noChangeAspect="1" noTextEdit="1"/>
          </p:cNvSpPr>
          <p:nvPr>
            <p:ph type="sldImg" idx="2"/>
          </p:nvPr>
        </p:nvSpPr>
        <p:spPr>
          <a:ln>
            <a:headEnd/>
            <a:tailEnd/>
          </a:ln>
        </p:spPr>
      </p:sp>
      <p:sp>
        <p:nvSpPr>
          <p:cNvPr id="80899" name="Shape 109"/>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pPr>
            <a:r>
              <a:rPr lang="en-US" sz="1400" smtClean="0">
                <a:ea typeface="ＭＳ Ｐゴシック" pitchFamily="34" charset="-128"/>
              </a:rPr>
              <a:t>As mentioned before, many students in two and four year colleges need remediation in math, which often lowers their odds of finishing the degree or program they are in.  Shouldn</a:t>
            </a:r>
            <a:r>
              <a:rPr lang="ja-JP" altLang="en-US" sz="1400" smtClean="0">
                <a:ea typeface="ＭＳ Ｐゴシック" pitchFamily="34" charset="-128"/>
              </a:rPr>
              <a:t>’</a:t>
            </a:r>
            <a:r>
              <a:rPr lang="en-US" altLang="ja-JP" sz="1400" smtClean="0">
                <a:ea typeface="ＭＳ Ｐゴシック" pitchFamily="34" charset="-128"/>
              </a:rPr>
              <a:t>t students who graduate from high school be prepared for postsecondary education and training?</a:t>
            </a:r>
            <a:endParaRPr lang="en-US" sz="1400" smtClean="0">
              <a:ea typeface="ＭＳ Ｐゴシック" pitchFamily="34" charset="-128"/>
            </a:endParaRPr>
          </a:p>
          <a:p>
            <a:pPr eaLnBrk="1" hangingPunct="1">
              <a:spcBef>
                <a:spcPct val="0"/>
              </a:spcBef>
              <a:buSzPct val="25000"/>
            </a:pPr>
            <a:endParaRPr lang="en-US" sz="1400" smtClean="0">
              <a:ea typeface="ＭＳ Ｐゴシック" pitchFamily="34" charset="-128"/>
            </a:endParaRPr>
          </a:p>
        </p:txBody>
      </p:sp>
      <p:sp>
        <p:nvSpPr>
          <p:cNvPr id="80900" name="Shape 110"/>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1922" name="Shape 251"/>
          <p:cNvSpPr>
            <a:spLocks noGrp="1" noRot="1" noChangeAspect="1" noTextEdit="1"/>
          </p:cNvSpPr>
          <p:nvPr>
            <p:ph type="sldImg" idx="2"/>
          </p:nvPr>
        </p:nvSpPr>
        <p:spPr>
          <a:ln>
            <a:headEnd/>
            <a:tailEnd/>
          </a:ln>
        </p:spPr>
      </p:sp>
      <p:sp>
        <p:nvSpPr>
          <p:cNvPr id="81923" name="Shape 25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SzPct val="25000"/>
              <a:buFontTx/>
              <a:buChar char="•"/>
            </a:pPr>
            <a:r>
              <a:rPr lang="en-US" sz="1800" smtClean="0">
                <a:ea typeface="ＭＳ Ｐゴシック" pitchFamily="34" charset="-128"/>
              </a:rPr>
              <a:t>The Common Core State Standards for Mathematics were designed to address these issues. To learn more about the Standards we are going to talk about the three shifts, which represent the overarching messages in these new Standards.</a:t>
            </a:r>
          </a:p>
          <a:p>
            <a:pPr eaLnBrk="1" hangingPunct="1">
              <a:spcBef>
                <a:spcPct val="0"/>
              </a:spcBef>
              <a:buSzPct val="25000"/>
              <a:buFontTx/>
              <a:buChar char="•"/>
            </a:pPr>
            <a:endParaRPr lang="en-US" sz="1800" smtClean="0">
              <a:ea typeface="ＭＳ Ｐゴシック" pitchFamily="34" charset="-128"/>
            </a:endParaRPr>
          </a:p>
          <a:p>
            <a:pPr eaLnBrk="1" hangingPunct="1">
              <a:spcBef>
                <a:spcPct val="0"/>
              </a:spcBef>
              <a:buSzPct val="25000"/>
              <a:buFontTx/>
              <a:buChar char="•"/>
            </a:pPr>
            <a:r>
              <a:rPr lang="en-US" sz="1800" smtClean="0">
                <a:ea typeface="ＭＳ Ｐゴシック" pitchFamily="34" charset="-128"/>
              </a:rPr>
              <a:t>Here are the three shifts in mathematics.  {Read the slide}</a:t>
            </a:r>
          </a:p>
          <a:p>
            <a:pPr eaLnBrk="1" hangingPunct="1">
              <a:spcBef>
                <a:spcPct val="0"/>
              </a:spcBef>
              <a:buSzPct val="25000"/>
              <a:buFontTx/>
              <a:buChar char="•"/>
            </a:pPr>
            <a:endParaRPr lang="en-US" sz="1800" smtClean="0">
              <a:ea typeface="ＭＳ Ｐゴシック" pitchFamily="34" charset="-128"/>
            </a:endParaRPr>
          </a:p>
          <a:p>
            <a:pPr eaLnBrk="1" hangingPunct="1">
              <a:spcBef>
                <a:spcPct val="0"/>
              </a:spcBef>
              <a:buSzPct val="25000"/>
              <a:buFontTx/>
              <a:buChar char="•"/>
            </a:pPr>
            <a:r>
              <a:rPr lang="en-US" sz="1800" smtClean="0">
                <a:ea typeface="ＭＳ Ｐゴシック" pitchFamily="34" charset="-128"/>
              </a:rPr>
              <a:t>These are not only things I</a:t>
            </a:r>
            <a:r>
              <a:rPr lang="ja-JP" altLang="en-US" sz="1800" smtClean="0">
                <a:ea typeface="ＭＳ Ｐゴシック" pitchFamily="34" charset="-128"/>
              </a:rPr>
              <a:t>’</a:t>
            </a:r>
            <a:r>
              <a:rPr lang="en-US" altLang="ja-JP" sz="1800" smtClean="0">
                <a:ea typeface="ＭＳ Ｐゴシック" pitchFamily="34" charset="-128"/>
              </a:rPr>
              <a:t>m (we</a:t>
            </a:r>
            <a:r>
              <a:rPr lang="ja-JP" altLang="en-US" sz="1800" smtClean="0">
                <a:ea typeface="ＭＳ Ｐゴシック" pitchFamily="34" charset="-128"/>
              </a:rPr>
              <a:t>’</a:t>
            </a:r>
            <a:r>
              <a:rPr lang="en-US" altLang="ja-JP" sz="1800" smtClean="0">
                <a:ea typeface="ＭＳ Ｐゴシック" pitchFamily="34" charset="-128"/>
              </a:rPr>
              <a:t>re) telling you, these are things I</a:t>
            </a:r>
            <a:r>
              <a:rPr lang="ja-JP" altLang="en-US" sz="1800" smtClean="0">
                <a:ea typeface="ＭＳ Ｐゴシック" pitchFamily="34" charset="-128"/>
              </a:rPr>
              <a:t>’</a:t>
            </a:r>
            <a:r>
              <a:rPr lang="en-US" altLang="ja-JP" sz="1800" smtClean="0">
                <a:ea typeface="ＭＳ Ｐゴシック" pitchFamily="34" charset="-128"/>
              </a:rPr>
              <a:t>m (we</a:t>
            </a:r>
            <a:r>
              <a:rPr lang="ja-JP" altLang="en-US" sz="1800" smtClean="0">
                <a:ea typeface="ＭＳ Ｐゴシック" pitchFamily="34" charset="-128"/>
              </a:rPr>
              <a:t>’</a:t>
            </a:r>
            <a:r>
              <a:rPr lang="en-US" altLang="ja-JP" sz="1800" smtClean="0">
                <a:ea typeface="ＭＳ Ｐゴシック" pitchFamily="34" charset="-128"/>
              </a:rPr>
              <a:t>re) asking you to tell other people. These are what you need to be fighting for.  These are what you need to be thinking about when a speaker at a workshop or a publisher or even members of your district tell you about CCSS – you can test their message against these things. You can test anyone</a:t>
            </a:r>
            <a:r>
              <a:rPr lang="ja-JP" altLang="en-US" sz="1800" smtClean="0">
                <a:ea typeface="ＭＳ Ｐゴシック" pitchFamily="34" charset="-128"/>
              </a:rPr>
              <a:t>’</a:t>
            </a:r>
            <a:r>
              <a:rPr lang="en-US" altLang="ja-JP" sz="1800" smtClean="0">
                <a:ea typeface="ＭＳ Ｐゴシック" pitchFamily="34" charset="-128"/>
              </a:rPr>
              <a:t>s message against these touchstones. </a:t>
            </a:r>
            <a:r>
              <a:rPr lang="en-US" altLang="ja-JP" sz="1800" smtClean="0">
                <a:solidFill>
                  <a:srgbClr val="000000"/>
                </a:solidFill>
                <a:ea typeface="ＭＳ Ｐゴシック" pitchFamily="34" charset="-128"/>
                <a:cs typeface="Arial" charset="0"/>
                <a:sym typeface="Arial" charset="0"/>
              </a:rPr>
              <a:t>They are meant to be succinct, and easy to remember; we</a:t>
            </a:r>
            <a:r>
              <a:rPr lang="ja-JP" altLang="en-US" sz="1800" smtClean="0">
                <a:solidFill>
                  <a:srgbClr val="000000"/>
                </a:solidFill>
                <a:ea typeface="ＭＳ Ｐゴシック" pitchFamily="34" charset="-128"/>
                <a:cs typeface="Arial" charset="0"/>
                <a:sym typeface="Arial" charset="0"/>
              </a:rPr>
              <a:t>’</a:t>
            </a:r>
            <a:r>
              <a:rPr lang="en-US" altLang="ja-JP" sz="1800" smtClean="0">
                <a:solidFill>
                  <a:srgbClr val="000000"/>
                </a:solidFill>
                <a:ea typeface="ＭＳ Ｐゴシック" pitchFamily="34" charset="-128"/>
                <a:cs typeface="Arial" charset="0"/>
                <a:sym typeface="Arial" charset="0"/>
              </a:rPr>
              <a:t>ll discuss them each in turn. </a:t>
            </a:r>
            <a:endParaRPr lang="en-US" sz="1800" smtClean="0">
              <a:solidFill>
                <a:srgbClr val="000000"/>
              </a:solidFill>
              <a:ea typeface="ＭＳ Ｐゴシック" pitchFamily="34" charset="-128"/>
              <a:cs typeface="Arial" charset="0"/>
              <a:sym typeface="Arial" charset="0"/>
            </a:endParaRPr>
          </a:p>
          <a:p>
            <a:pPr eaLnBrk="1" hangingPunct="1">
              <a:spcBef>
                <a:spcPct val="0"/>
              </a:spcBef>
              <a:buSzPct val="25000"/>
            </a:pPr>
            <a:endParaRPr lang="en-US" sz="1800" smtClean="0">
              <a:solidFill>
                <a:srgbClr val="000000"/>
              </a:solidFill>
              <a:ea typeface="ＭＳ Ｐゴシック" pitchFamily="34" charset="-128"/>
              <a:cs typeface="Arial" charset="0"/>
              <a:sym typeface="Arial" charset="0"/>
            </a:endParaRPr>
          </a:p>
        </p:txBody>
      </p:sp>
      <p:sp>
        <p:nvSpPr>
          <p:cNvPr id="81924" name="Shape 253"/>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2946" name="Shape 124"/>
          <p:cNvSpPr>
            <a:spLocks noGrp="1" noRot="1" noChangeAspect="1" noTextEdit="1"/>
          </p:cNvSpPr>
          <p:nvPr>
            <p:ph type="sldImg" idx="2"/>
          </p:nvPr>
        </p:nvSpPr>
        <p:spPr>
          <a:ln>
            <a:headEnd/>
            <a:tailEnd/>
          </a:ln>
        </p:spPr>
      </p:sp>
      <p:sp>
        <p:nvSpPr>
          <p:cNvPr id="82947" name="Shape 12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solidFill>
                  <a:srgbClr val="000000"/>
                </a:solidFill>
                <a:ea typeface="ＭＳ Ｐゴシック" pitchFamily="34" charset="-128"/>
                <a:cs typeface="Arial" charset="0"/>
                <a:sym typeface="Arial" charset="0"/>
              </a:rPr>
              <a:t>What does it mean to focus?  {Read slide}</a:t>
            </a:r>
          </a:p>
          <a:p>
            <a:pPr eaLnBrk="1" hangingPunct="1">
              <a:spcBef>
                <a:spcPct val="0"/>
              </a:spcBef>
            </a:pPr>
            <a:endParaRPr lang="en-US" sz="1400" smtClean="0">
              <a:solidFill>
                <a:srgbClr val="000000"/>
              </a:solidFill>
              <a:ea typeface="ＭＳ Ｐゴシック" pitchFamily="34" charset="-128"/>
              <a:cs typeface="Arial" charset="0"/>
              <a:sym typeface="Arial" charset="0"/>
            </a:endParaRPr>
          </a:p>
          <a:p>
            <a:pPr eaLnBrk="1" hangingPunct="1">
              <a:spcBef>
                <a:spcPct val="0"/>
              </a:spcBef>
              <a:buFontTx/>
              <a:buChar char="•"/>
            </a:pPr>
            <a:r>
              <a:rPr lang="en-US" sz="1400" smtClean="0">
                <a:solidFill>
                  <a:srgbClr val="000000"/>
                </a:solidFill>
                <a:ea typeface="ＭＳ Ｐゴシック" pitchFamily="34" charset="-128"/>
                <a:cs typeface="Arial" charset="0"/>
                <a:sym typeface="Arial" charset="0"/>
              </a:rPr>
              <a:t>So, focus in the Standards quite directly means that the scope of content is to be narrowed.  This is that notion of </a:t>
            </a:r>
            <a:r>
              <a:rPr lang="ja-JP" altLang="en-US" sz="1400" smtClean="0">
                <a:solidFill>
                  <a:srgbClr val="000000"/>
                </a:solidFill>
                <a:ea typeface="ＭＳ Ｐゴシック" pitchFamily="34" charset="-128"/>
                <a:cs typeface="Arial" charset="0"/>
                <a:sym typeface="Arial" charset="0"/>
              </a:rPr>
              <a:t>“</a:t>
            </a:r>
            <a:r>
              <a:rPr lang="en-US" altLang="ja-JP" sz="1400" smtClean="0">
                <a:solidFill>
                  <a:srgbClr val="000000"/>
                </a:solidFill>
                <a:ea typeface="ＭＳ Ｐゴシック" pitchFamily="34" charset="-128"/>
                <a:cs typeface="Arial" charset="0"/>
                <a:sym typeface="Arial" charset="0"/>
              </a:rPr>
              <a:t>the power of the eraser</a:t>
            </a:r>
            <a:r>
              <a:rPr lang="ja-JP" altLang="en-US" sz="1400" smtClean="0">
                <a:solidFill>
                  <a:srgbClr val="000000"/>
                </a:solidFill>
                <a:ea typeface="ＭＳ Ｐゴシック" pitchFamily="34" charset="-128"/>
                <a:cs typeface="Arial" charset="0"/>
                <a:sym typeface="Arial" charset="0"/>
              </a:rPr>
              <a:t>”</a:t>
            </a:r>
            <a:r>
              <a:rPr lang="en-US" altLang="ja-JP" sz="1400" smtClean="0">
                <a:solidFill>
                  <a:srgbClr val="000000"/>
                </a:solidFill>
                <a:ea typeface="ＭＳ Ｐゴシック" pitchFamily="34" charset="-128"/>
                <a:cs typeface="Arial" charset="0"/>
                <a:sym typeface="Arial" charset="0"/>
              </a:rPr>
              <a:t>. </a:t>
            </a:r>
            <a:r>
              <a:rPr lang="en-US" altLang="ja-JP" sz="1400" smtClean="0">
                <a:ea typeface="ＭＳ Ｐゴシック" pitchFamily="34" charset="-128"/>
              </a:rPr>
              <a:t>After a decade of NCLB, we have come to see </a:t>
            </a:r>
            <a:r>
              <a:rPr lang="ja-JP" altLang="en-US" sz="1400" smtClean="0">
                <a:ea typeface="ＭＳ Ｐゴシック" pitchFamily="34" charset="-128"/>
              </a:rPr>
              <a:t>“</a:t>
            </a:r>
            <a:r>
              <a:rPr lang="en-US" altLang="ja-JP" sz="1400" smtClean="0">
                <a:ea typeface="ＭＳ Ｐゴシック" pitchFamily="34" charset="-128"/>
              </a:rPr>
              <a:t>narrowing</a:t>
            </a:r>
            <a:r>
              <a:rPr lang="ja-JP" altLang="en-US" sz="1400" smtClean="0">
                <a:ea typeface="ＭＳ Ｐゴシック" pitchFamily="34" charset="-128"/>
              </a:rPr>
              <a:t>”</a:t>
            </a:r>
            <a:r>
              <a:rPr lang="en-US" altLang="ja-JP" sz="1400" smtClean="0">
                <a:ea typeface="ＭＳ Ｐゴシック" pitchFamily="34" charset="-128"/>
              </a:rPr>
              <a:t> as a bad word – and when it means cutting arts programs and language programs, it is. But meanwhile, math has swelled in this country. It has become a mile wide and an inch deep. The CCSSM is telling us that math actually needs to lose a few pounds.</a:t>
            </a:r>
          </a:p>
          <a:p>
            <a:pPr eaLnBrk="1" hangingPunct="1">
              <a:spcBef>
                <a:spcPct val="0"/>
              </a:spcBef>
            </a:pPr>
            <a:endParaRPr lang="en-US" altLang="ja-JP" sz="1400" smtClean="0">
              <a:ea typeface="ＭＳ Ｐゴシック" pitchFamily="34" charset="-128"/>
            </a:endParaRPr>
          </a:p>
          <a:p>
            <a:pPr eaLnBrk="1" hangingPunct="1">
              <a:spcBef>
                <a:spcPct val="0"/>
              </a:spcBef>
              <a:buFontTx/>
              <a:buChar char="•"/>
            </a:pPr>
            <a:r>
              <a:rPr lang="en-US" sz="1400" smtClean="0">
                <a:solidFill>
                  <a:srgbClr val="000000"/>
                </a:solidFill>
                <a:ea typeface="ＭＳ Ｐゴシック" pitchFamily="34" charset="-128"/>
                <a:cs typeface="Arial" charset="0"/>
                <a:sym typeface="Arial" charset="0"/>
              </a:rPr>
              <a:t>Just as important is that we are deepening expectations as well.  So rather than skating through a lot of topics – covering the curriculum – we are going to have fewer topics on our list, but the expectations in those topics are much deeper.  Without focus, deep understanding of core math concepts for all students is just a fantasy.  </a:t>
            </a:r>
          </a:p>
          <a:p>
            <a:pPr eaLnBrk="1" hangingPunct="1">
              <a:spcBef>
                <a:spcPct val="0"/>
              </a:spcBef>
            </a:pPr>
            <a:endParaRPr lang="en-US" sz="1400" smtClean="0">
              <a:solidFill>
                <a:srgbClr val="000000"/>
              </a:solidFill>
              <a:ea typeface="ＭＳ Ｐゴシック" pitchFamily="34" charset="-128"/>
              <a:cs typeface="Arial" charset="0"/>
              <a:sym typeface="Arial" charset="0"/>
            </a:endParaRPr>
          </a:p>
          <a:p>
            <a:pPr eaLnBrk="1" hangingPunct="1">
              <a:spcBef>
                <a:spcPct val="0"/>
              </a:spcBef>
              <a:buFontTx/>
              <a:buChar char="•"/>
            </a:pPr>
            <a:r>
              <a:rPr lang="en-US" sz="1400" smtClean="0">
                <a:solidFill>
                  <a:srgbClr val="000000"/>
                </a:solidFill>
                <a:ea typeface="ＭＳ Ｐゴシック" pitchFamily="34" charset="-128"/>
                <a:cs typeface="Arial" charset="0"/>
                <a:sym typeface="Arial" charset="0"/>
              </a:rPr>
              <a:t>A study of the Standards reveals that there are areas of emphasis already engineered into the standards at each grade level.  </a:t>
            </a:r>
          </a:p>
          <a:p>
            <a:pPr eaLnBrk="1" hangingPunct="1">
              <a:spcBef>
                <a:spcPct val="0"/>
              </a:spcBef>
            </a:pPr>
            <a:endParaRPr lang="en-US" sz="1400" smtClean="0">
              <a:solidFill>
                <a:srgbClr val="000000"/>
              </a:solidFill>
              <a:ea typeface="ＭＳ Ｐゴシック" pitchFamily="34" charset="-128"/>
              <a:cs typeface="Arial" charset="0"/>
              <a:sym typeface="Arial" charset="0"/>
            </a:endParaRPr>
          </a:p>
        </p:txBody>
      </p:sp>
      <p:sp>
        <p:nvSpPr>
          <p:cNvPr id="82948" name="Shape 126"/>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a:headEnd/>
            <a:tailEnd/>
          </a:ln>
        </p:spPr>
      </p:sp>
      <p:sp>
        <p:nvSpPr>
          <p:cNvPr id="83971" name="Notes Placeholder 2"/>
          <p:cNvSpPr txBox="1">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marL="285750" indent="-285750">
              <a:defRPr sz="1200">
                <a:solidFill>
                  <a:schemeClr val="tx1"/>
                </a:solidFill>
                <a:latin typeface="Arial" charset="0"/>
                <a:ea typeface="ＭＳ Ｐゴシック" pitchFamily="34" charset="-128"/>
              </a:defRPr>
            </a:lvl1pPr>
            <a:lvl2pPr>
              <a:defRPr sz="1200">
                <a:solidFill>
                  <a:schemeClr val="tx1"/>
                </a:solidFill>
                <a:latin typeface="Arial" charset="0"/>
                <a:ea typeface="ＭＳ Ｐゴシック" pitchFamily="34" charset="-128"/>
              </a:defRPr>
            </a:lvl2pPr>
            <a:lvl3pPr>
              <a:defRPr sz="1200">
                <a:solidFill>
                  <a:schemeClr val="tx1"/>
                </a:solidFill>
                <a:latin typeface="Arial" charset="0"/>
                <a:ea typeface="ＭＳ Ｐゴシック" pitchFamily="34" charset="-128"/>
              </a:defRPr>
            </a:lvl3pPr>
            <a:lvl4pPr>
              <a:defRPr sz="1200">
                <a:solidFill>
                  <a:schemeClr val="tx1"/>
                </a:solidFill>
                <a:latin typeface="Arial" charset="0"/>
                <a:ea typeface="ＭＳ Ｐゴシック" pitchFamily="34" charset="-128"/>
              </a:defRPr>
            </a:lvl4pPr>
            <a:lvl5pPr>
              <a:defRPr sz="1200">
                <a:solidFill>
                  <a:schemeClr val="tx1"/>
                </a:solidFill>
                <a:latin typeface="Arial"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Arial"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Arial"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Arial"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Arial" charset="0"/>
                <a:ea typeface="ＭＳ Ｐゴシック" pitchFamily="34" charset="-128"/>
              </a:defRPr>
            </a:lvl9pPr>
          </a:lstStyle>
          <a:p>
            <a:pPr eaLnBrk="1" hangingPunct="1">
              <a:spcBef>
                <a:spcPct val="0"/>
              </a:spcBef>
              <a:buFontTx/>
              <a:buChar char="•"/>
              <a:defRPr/>
            </a:pPr>
            <a:r>
              <a:rPr lang="en-US" sz="1400" dirty="0" smtClean="0"/>
              <a:t>What is Focus?</a:t>
            </a:r>
          </a:p>
          <a:p>
            <a:pPr marL="0" indent="0" eaLnBrk="1" hangingPunct="1">
              <a:spcBef>
                <a:spcPct val="0"/>
              </a:spcBef>
              <a:defRPr/>
            </a:pPr>
            <a:endParaRPr lang="en-US" sz="1400" dirty="0" smtClean="0"/>
          </a:p>
          <a:p>
            <a:pPr eaLnBrk="1" hangingPunct="1">
              <a:spcBef>
                <a:spcPct val="0"/>
              </a:spcBef>
              <a:buFontTx/>
              <a:buChar char="•"/>
              <a:defRPr/>
            </a:pPr>
            <a:r>
              <a:rPr lang="en-US" sz="1400" dirty="0" smtClean="0"/>
              <a:t>“From the Page to the Classroom:  Implementing the Common Core State Standards Mathematics.  Produced by Council of the Great City Schools.”  </a:t>
            </a:r>
            <a:r>
              <a:rPr lang="en-US" sz="1400" u="sng" dirty="0" smtClean="0">
                <a:hlinkClick r:id="rId3"/>
              </a:rPr>
              <a:t>http://vimeo.com/44524812</a:t>
            </a:r>
            <a:endParaRPr lang="en-US" sz="1400" u="sng" dirty="0" smtClean="0"/>
          </a:p>
          <a:p>
            <a:pPr marL="0" indent="0" eaLnBrk="1" hangingPunct="1">
              <a:spcBef>
                <a:spcPct val="0"/>
              </a:spcBef>
              <a:defRPr/>
            </a:pPr>
            <a:endParaRPr lang="en-US" sz="1400" u="sng" dirty="0" smtClean="0"/>
          </a:p>
          <a:p>
            <a:pPr eaLnBrk="1" hangingPunct="1">
              <a:spcBef>
                <a:spcPct val="0"/>
              </a:spcBef>
              <a:buFontTx/>
              <a:buChar char="•"/>
              <a:defRPr/>
            </a:pPr>
            <a:r>
              <a:rPr lang="en-US" dirty="0" smtClean="0"/>
              <a:t>Math curriculum in the U.S. has often been described as a </a:t>
            </a:r>
            <a:r>
              <a:rPr lang="ja-JP" altLang="en-US" dirty="0" smtClean="0"/>
              <a:t>“</a:t>
            </a:r>
            <a:r>
              <a:rPr lang="en-US" altLang="ja-JP" dirty="0" smtClean="0"/>
              <a:t>mile wide, inch deep.</a:t>
            </a:r>
            <a:r>
              <a:rPr lang="ja-JP" altLang="en-US" dirty="0" smtClean="0"/>
              <a:t>”</a:t>
            </a:r>
            <a:r>
              <a:rPr lang="en-US" altLang="ja-JP" dirty="0" smtClean="0"/>
              <a:t>  We cover a lot of topics, but with very little depth.  Because of the pressure we feel to </a:t>
            </a:r>
            <a:r>
              <a:rPr lang="ja-JP" altLang="en-US" dirty="0" smtClean="0"/>
              <a:t>“</a:t>
            </a:r>
            <a:r>
              <a:rPr lang="en-US" altLang="ja-JP" dirty="0" smtClean="0"/>
              <a:t>get through it all,</a:t>
            </a:r>
            <a:r>
              <a:rPr lang="ja-JP" altLang="en-US" dirty="0" smtClean="0"/>
              <a:t>”</a:t>
            </a:r>
            <a:r>
              <a:rPr lang="en-US" altLang="ja-JP" dirty="0" smtClean="0"/>
              <a:t> there is often little time to meet expectations of mastery for all students.   The consequences of this is students only learning a little bit of a lot of things and the students not gaining insight or depth of understanding of the important math topics that will allow them successfully build on that understanding each year.</a:t>
            </a:r>
            <a:endParaRPr lang="en-US" altLang="ja-JP" sz="1400" dirty="0" smtClean="0"/>
          </a:p>
        </p:txBody>
      </p:sp>
      <p:sp>
        <p:nvSpPr>
          <p:cNvPr id="83972" name="Slide Number Placeholder 3"/>
          <p:cNvSpPr>
            <a:spLocks noGrp="1"/>
          </p:cNvSpPr>
          <p:nvPr>
            <p:ph type="sldNum" sz="quarter" idx="12"/>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endParaRPr 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84994" name="Shape 132"/>
          <p:cNvSpPr>
            <a:spLocks noGrp="1" noRot="1" noChangeAspect="1" noTextEdit="1"/>
          </p:cNvSpPr>
          <p:nvPr>
            <p:ph type="sldImg" idx="2"/>
          </p:nvPr>
        </p:nvSpPr>
        <p:spPr>
          <a:ln>
            <a:headEnd/>
            <a:tailEnd/>
          </a:ln>
        </p:spPr>
      </p:sp>
      <p:sp>
        <p:nvSpPr>
          <p:cNvPr id="84995" name="Shape 13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spAutoFit/>
          </a:bodyPr>
          <a:lstStyle/>
          <a:p>
            <a:pPr eaLnBrk="1" hangingPunct="1">
              <a:spcBef>
                <a:spcPct val="0"/>
              </a:spcBef>
              <a:buFontTx/>
              <a:buChar char="•"/>
            </a:pPr>
            <a:r>
              <a:rPr lang="en-US" sz="1400" smtClean="0">
                <a:ea typeface="ＭＳ Ｐゴシック" pitchFamily="34" charset="-128"/>
              </a:rPr>
              <a:t>The Third International Math and Science Study (TIMSS) not only ranks assessment performance of many industrialized nations, but also analyzes the education systems of those countries.  The TIMSS study showed that the U.S. covers far more topics than those countries that significantly outperform us.  In fact, the TIMSS study revealed that in grade 4, high scoring Hong Kong omitted 48 percent of the TIMSS items. The U.S., on average, omitted only 17%.  In the U.S. we have been covering more topics with the net result of learning less about them.</a:t>
            </a:r>
          </a:p>
          <a:p>
            <a:pPr eaLnBrk="1" hangingPunct="1">
              <a:spcBef>
                <a:spcPct val="0"/>
              </a:spcBef>
            </a:pPr>
            <a:endParaRPr lang="en-US"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Interestingly, the slogan on the Singapore Ministry of Education</a:t>
            </a:r>
            <a:r>
              <a:rPr lang="ja-JP" altLang="en-US" sz="1400" smtClean="0">
                <a:ea typeface="ＭＳ Ｐゴシック" pitchFamily="34" charset="-128"/>
              </a:rPr>
              <a:t>’</a:t>
            </a:r>
            <a:r>
              <a:rPr lang="en-US" altLang="ja-JP" sz="1400" smtClean="0">
                <a:ea typeface="ＭＳ Ｐゴシック" pitchFamily="34" charset="-128"/>
              </a:rPr>
              <a:t>s website is </a:t>
            </a:r>
            <a:r>
              <a:rPr lang="ja-JP" altLang="en-US" sz="1400" smtClean="0">
                <a:ea typeface="ＭＳ Ｐゴシック" pitchFamily="34" charset="-128"/>
              </a:rPr>
              <a:t>“</a:t>
            </a:r>
            <a:r>
              <a:rPr lang="en-US" altLang="ja-JP" sz="1400" smtClean="0">
                <a:ea typeface="ＭＳ Ｐゴシック" pitchFamily="34" charset="-128"/>
              </a:rPr>
              <a:t>Teach less, learn more.</a:t>
            </a:r>
            <a:r>
              <a:rPr lang="ja-JP" altLang="en-US" sz="1400" smtClean="0">
                <a:ea typeface="ＭＳ Ｐゴシック" pitchFamily="34" charset="-128"/>
              </a:rPr>
              <a:t>”</a:t>
            </a:r>
            <a:r>
              <a:rPr lang="en-US" altLang="ja-JP" sz="1400" smtClean="0">
                <a:ea typeface="ＭＳ Ｐゴシック" pitchFamily="34" charset="-128"/>
              </a:rPr>
              <a:t>  By focusing curriculum and instruction, teachers have the opportunity to support students in the development of strong foundations that pay off as the progress through more complex math concepts. </a:t>
            </a:r>
          </a:p>
          <a:p>
            <a:pPr eaLnBrk="1" hangingPunct="1">
              <a:spcBef>
                <a:spcPct val="0"/>
              </a:spcBef>
            </a:pPr>
            <a:endParaRPr lang="en-US" altLang="ja-JP" sz="1400" smtClean="0">
              <a:ea typeface="ＭＳ Ｐゴシック" pitchFamily="34" charset="-128"/>
            </a:endParaRPr>
          </a:p>
          <a:p>
            <a:pPr eaLnBrk="1" hangingPunct="1">
              <a:spcBef>
                <a:spcPct val="0"/>
              </a:spcBef>
              <a:buFontTx/>
              <a:buChar char="•"/>
            </a:pPr>
            <a:r>
              <a:rPr lang="en-US" sz="1400" smtClean="0">
                <a:ea typeface="ＭＳ Ｐゴシック" pitchFamily="34" charset="-128"/>
              </a:rPr>
              <a:t>{read quote from bottom of slide}</a:t>
            </a:r>
          </a:p>
          <a:p>
            <a:pPr eaLnBrk="1" hangingPunct="1">
              <a:spcBef>
                <a:spcPct val="0"/>
              </a:spcBef>
            </a:pPr>
            <a:endParaRPr lang="en-US" sz="1400" smtClean="0">
              <a:ea typeface="ＭＳ Ｐゴシック" pitchFamily="34" charset="-128"/>
            </a:endParaRPr>
          </a:p>
        </p:txBody>
      </p:sp>
      <p:sp>
        <p:nvSpPr>
          <p:cNvPr id="84996" name="Shape 134"/>
          <p:cNvSpPr>
            <a:spLocks noGrp="1"/>
          </p:cNvSpPr>
          <p:nvPr>
            <p:ph type="sldNum" sz="quarter" idx="12"/>
          </p:nvPr>
        </p:nvSpPr>
        <p:spPr>
          <a:noFill/>
        </p:spPr>
        <p:txBody>
          <a:bodyPr tIns="45700"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200" smtClean="0"/>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4032250"/>
            <a:ext cx="9144000" cy="158750"/>
          </a:xfrm>
          <a:prstGeom prst="rect">
            <a:avLst/>
          </a:prstGeom>
          <a:solidFill>
            <a:srgbClr val="376092"/>
          </a:solidFill>
          <a:ln w="9525">
            <a:solidFill>
              <a:srgbClr val="376092"/>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en-US" sz="1800" kern="0" dirty="0">
              <a:solidFill>
                <a:srgbClr val="4F81BD"/>
              </a:solidFill>
              <a:latin typeface="+mn-lt"/>
              <a:ea typeface="+mn-ea"/>
              <a:sym typeface="Arial"/>
              <a:rtl val="0"/>
            </a:endParaRPr>
          </a:p>
        </p:txBody>
      </p:sp>
      <p:sp>
        <p:nvSpPr>
          <p:cNvPr id="2" name="Title 1"/>
          <p:cNvSpPr>
            <a:spLocks noGrp="1"/>
          </p:cNvSpPr>
          <p:nvPr>
            <p:ph type="ctrTitle"/>
          </p:nvPr>
        </p:nvSpPr>
        <p:spPr>
          <a:xfrm>
            <a:off x="685800" y="2164976"/>
            <a:ext cx="76962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271682"/>
            <a:ext cx="64008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676535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1212"/>
          </a:xfrm>
        </p:grpSpPr>
        <p:sp>
          <p:nvSpPr>
            <p:cNvPr id="5" name="Rectangle 4"/>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6" name="Right Triangle 5"/>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cxnSp>
        <p:nvCxnSpPr>
          <p:cNvPr id="8" name="Straight Connector 7"/>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1E98E908-5FBC-4F2F-83A2-2F9B7635DF5B}"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917392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1212"/>
          </a:xfrm>
        </p:grpSpPr>
        <p:sp>
          <p:nvSpPr>
            <p:cNvPr id="5" name="Rectangle 4"/>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6" name="Right Triangle 5"/>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58293B0C-03FA-4919-8B14-13EB007A27DB}" type="slidenum">
              <a:rPr lang="en-US"/>
              <a:pPr>
                <a:defRPr/>
              </a:pPr>
              <a:t>‹#›</a:t>
            </a:fld>
            <a:endParaRPr lang="en-US"/>
          </a:p>
        </p:txBody>
      </p:sp>
      <p:sp>
        <p:nvSpPr>
          <p:cNvPr id="9"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705695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4032250"/>
            <a:ext cx="9144000" cy="158750"/>
          </a:xfrm>
          <a:prstGeom prst="rect">
            <a:avLst/>
          </a:prstGeom>
          <a:solidFill>
            <a:schemeClr val="accent1">
              <a:lumMod val="75000"/>
            </a:schemeClr>
          </a:solidFill>
          <a:ln>
            <a:headEnd/>
            <a:tailEnd/>
          </a:ln>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endParaRPr lang="en-US" kern="0" dirty="0">
              <a:solidFill>
                <a:schemeClr val="accent1"/>
              </a:solidFill>
              <a:latin typeface="+mn-lt"/>
              <a:ea typeface="+mn-ea"/>
              <a:sym typeface="Arial"/>
              <a:rtl val="0"/>
            </a:endParaRPr>
          </a:p>
        </p:txBody>
      </p:sp>
      <p:sp>
        <p:nvSpPr>
          <p:cNvPr id="2" name="Title 1"/>
          <p:cNvSpPr>
            <a:spLocks noGrp="1"/>
          </p:cNvSpPr>
          <p:nvPr>
            <p:ph type="ctrTitle"/>
          </p:nvPr>
        </p:nvSpPr>
        <p:spPr>
          <a:xfrm>
            <a:off x="685800" y="2164976"/>
            <a:ext cx="76962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271682"/>
            <a:ext cx="64008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362257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cxnSp>
        <p:nvCxnSpPr>
          <p:cNvPr id="7" name="Straight Connector 6"/>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98438"/>
            <a:ext cx="8229600" cy="868362"/>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userDrawn="1">
            <p:ph type="sldNum" sz="quarter" idx="10"/>
          </p:nvPr>
        </p:nvSpPr>
        <p:spPr>
          <a:xfrm>
            <a:off x="6929438" y="6550025"/>
            <a:ext cx="2133600" cy="320675"/>
          </a:xfrm>
        </p:spPr>
        <p:txBody>
          <a:bodyPr/>
          <a:lstStyle>
            <a:lvl1pPr>
              <a:defRPr>
                <a:solidFill>
                  <a:schemeClr val="bg1"/>
                </a:solidFill>
                <a:latin typeface="Arial" charset="0"/>
              </a:defRPr>
            </a:lvl1pPr>
          </a:lstStyle>
          <a:p>
            <a:pPr>
              <a:defRPr/>
            </a:pPr>
            <a:fld id="{86393546-34B2-432A-BF00-9283BC431FCD}"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603393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r" eaLnBrk="1" hangingPunct="1">
              <a:defRPr/>
            </a:pPr>
            <a:fld id="{4BE8E8E9-086A-44BD-8798-8465904644A6}" type="slidenum">
              <a:rPr lang="en-US" smtClean="0">
                <a:solidFill>
                  <a:schemeClr val="bg1"/>
                </a:solidFill>
                <a:latin typeface="Calibri" charset="0"/>
              </a:rPr>
              <a:pPr algn="r" eaLnBrk="1" hangingPunct="1">
                <a:defRPr/>
              </a:pPr>
              <a:t>‹#›</a:t>
            </a:fld>
            <a:endParaRPr lang="en-US" smtClean="0">
              <a:solidFill>
                <a:schemeClr val="bg1"/>
              </a:solidFill>
              <a:latin typeface="Calibri" charset="0"/>
            </a:endParaRPr>
          </a:p>
        </p:txBody>
      </p:sp>
      <p:grpSp>
        <p:nvGrpSpPr>
          <p:cNvPr id="4" name="Group 6"/>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dirty="0" smtClean="0"/>
              <a:t>Click to edit Master title style</a:t>
            </a:r>
            <a:endParaRPr lang="en-US" dirty="0"/>
          </a:p>
        </p:txBody>
      </p:sp>
      <p:sp>
        <p:nvSpPr>
          <p:cNvPr id="8"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4036572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42088"/>
            <a:ext cx="8372475" cy="320675"/>
            <a:chOff x="770964" y="6550228"/>
            <a:chExt cx="8373036" cy="320040"/>
          </a:xfrm>
        </p:grpSpPr>
        <p:sp>
          <p:nvSpPr>
            <p:cNvPr id="6" name="Rectangle 5"/>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7" name="Right Triangle 6"/>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cxnSp>
        <p:nvCxnSpPr>
          <p:cNvPr id="9" name="Straight Connector 8"/>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681743F3-D21F-43E3-B7FB-48936C392458}" type="slidenum">
              <a:rPr lang="en-US"/>
              <a:pPr>
                <a:defRPr/>
              </a:pPr>
              <a:t>‹#›</a:t>
            </a:fld>
            <a:endParaRPr lang="en-US"/>
          </a:p>
        </p:txBody>
      </p:sp>
      <p:sp>
        <p:nvSpPr>
          <p:cNvPr id="11"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402064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grpSp>
        <p:nvGrpSpPr>
          <p:cNvPr id="7" name="Group 4"/>
          <p:cNvGrpSpPr>
            <a:grpSpLocks/>
          </p:cNvGrpSpPr>
          <p:nvPr userDrawn="1"/>
        </p:nvGrpSpPr>
        <p:grpSpPr bwMode="auto">
          <a:xfrm>
            <a:off x="771525" y="6542088"/>
            <a:ext cx="8372475" cy="320675"/>
            <a:chOff x="770964" y="6550228"/>
            <a:chExt cx="8373036" cy="321212"/>
          </a:xfrm>
        </p:grpSpPr>
        <p:sp>
          <p:nvSpPr>
            <p:cNvPr id="8" name="Rectangle 7"/>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9" name="Right Triangle 8"/>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cxnSp>
        <p:nvCxnSpPr>
          <p:cNvPr id="11" name="Straight Connector 10"/>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25E8C655-14AF-4807-A857-86450E3E4E8E}" type="slidenum">
              <a:rPr lang="en-US"/>
              <a:pPr>
                <a:defRPr/>
              </a:pPr>
              <a:t>‹#›</a:t>
            </a:fld>
            <a:endParaRPr lang="en-US"/>
          </a:p>
        </p:txBody>
      </p:sp>
      <p:sp>
        <p:nvSpPr>
          <p:cNvPr id="13"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477996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771525" y="6550025"/>
            <a:ext cx="8372475" cy="320675"/>
            <a:chOff x="770964" y="6550228"/>
            <a:chExt cx="8373036" cy="321212"/>
          </a:xfrm>
        </p:grpSpPr>
        <p:sp>
          <p:nvSpPr>
            <p:cNvPr id="4" name="Rectangle 3"/>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5" name="Right Triangle 4"/>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cxnSp>
        <p:nvCxnSpPr>
          <p:cNvPr id="7" name="Straight Connector 6"/>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E14F38BB-E5A3-49A9-92DB-8F289D486D1F}" type="slidenum">
              <a:rPr lang="en-US"/>
              <a:pPr>
                <a:defRPr/>
              </a:pPr>
              <a:t>‹#›</a:t>
            </a:fld>
            <a:endParaRPr lang="en-US"/>
          </a:p>
        </p:txBody>
      </p:sp>
      <p:sp>
        <p:nvSpPr>
          <p:cNvPr id="9"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8833067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771525" y="6550025"/>
            <a:ext cx="8372475" cy="320675"/>
            <a:chOff x="770964" y="6550228"/>
            <a:chExt cx="8373036" cy="321212"/>
          </a:xfrm>
        </p:grpSpPr>
        <p:sp>
          <p:nvSpPr>
            <p:cNvPr id="3" name="Rectangle 2"/>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4" name="Right Triangle 3"/>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sp>
        <p:nvSpPr>
          <p:cNvPr id="6"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8FAB138F-007F-4868-82AA-1F17262D61EA}" type="slidenum">
              <a:rPr lang="en-US"/>
              <a:pPr>
                <a:defRPr/>
              </a:pPr>
              <a:t>‹#›</a:t>
            </a:fld>
            <a:endParaRPr lang="en-US"/>
          </a:p>
        </p:txBody>
      </p:sp>
      <p:sp>
        <p:nvSpPr>
          <p:cNvPr id="7"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4115769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50025"/>
            <a:ext cx="8372475" cy="320675"/>
            <a:chOff x="770964" y="6550228"/>
            <a:chExt cx="8373036" cy="321212"/>
          </a:xfrm>
        </p:grpSpPr>
        <p:sp>
          <p:nvSpPr>
            <p:cNvPr id="6" name="Rectangle 5"/>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7" name="Right Triangle 6"/>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6750BC81-2FE8-43ED-A8BB-CA976AE7A853}"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68944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cxnSp>
        <p:nvCxnSpPr>
          <p:cNvPr id="7" name="Straight Connector 6"/>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198438"/>
            <a:ext cx="8229600" cy="868362"/>
          </a:xfrm>
        </p:spPr>
        <p:txBody>
          <a:bodyPr/>
          <a:lstStyle>
            <a:lvl1pPr>
              <a:defRPr>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00600"/>
          </a:xfrm>
        </p:spPr>
        <p:txBody>
          <a:bodyPr/>
          <a:lstStyle>
            <a:lvl1pPr marL="0" indent="0">
              <a:buNone/>
              <a:defRPr sz="2400">
                <a:solidFill>
                  <a:schemeClr val="tx1">
                    <a:lumMod val="85000"/>
                    <a:lumOff val="15000"/>
                  </a:schemeClr>
                </a:solidFill>
              </a:defRPr>
            </a:lvl1pPr>
            <a:lvl2pPr marL="742950" indent="-285750">
              <a:buFont typeface="Arial" pitchFamily="34" charset="0"/>
              <a:buChar char="•"/>
              <a:defRPr sz="2000">
                <a:solidFill>
                  <a:schemeClr val="tx1">
                    <a:lumMod val="85000"/>
                    <a:lumOff val="15000"/>
                  </a:schemeClr>
                </a:solidFill>
              </a:defRPr>
            </a:lvl2pPr>
            <a:lvl3pPr marL="1143000" indent="-228600">
              <a:buFont typeface="Calibri" pitchFamily="34" charset="0"/>
              <a:buChar char="‒"/>
              <a:defRPr sz="1800">
                <a:solidFill>
                  <a:schemeClr val="tx1">
                    <a:lumMod val="85000"/>
                    <a:lumOff val="15000"/>
                  </a:schemeClr>
                </a:solidFill>
              </a:defRPr>
            </a:lvl3pPr>
            <a:lvl4pPr marL="1600200" indent="-228600">
              <a:buFont typeface="Wingdings" pitchFamily="2" charset="2"/>
              <a:buChar char="§"/>
              <a:defRPr sz="1600">
                <a:solidFill>
                  <a:schemeClr val="tx1">
                    <a:lumMod val="85000"/>
                    <a:lumOff val="15000"/>
                  </a:schemeClr>
                </a:solidFill>
              </a:defRPr>
            </a:lvl4pPr>
            <a:lvl5pPr>
              <a:defRPr sz="1400">
                <a:solidFill>
                  <a:schemeClr val="tx1">
                    <a:lumMod val="85000"/>
                    <a:lumOff val="1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userDrawn="1">
            <p:ph type="sldNum" sz="quarter" idx="10"/>
          </p:nvPr>
        </p:nvSpPr>
        <p:spPr>
          <a:xfrm>
            <a:off x="6929438" y="6550025"/>
            <a:ext cx="2133600" cy="320675"/>
          </a:xfrm>
        </p:spPr>
        <p:txBody>
          <a:bodyPr/>
          <a:lstStyle>
            <a:lvl1pPr>
              <a:defRPr>
                <a:latin typeface="Arial" charset="0"/>
              </a:defRPr>
            </a:lvl1pPr>
          </a:lstStyle>
          <a:p>
            <a:pPr>
              <a:defRPr/>
            </a:pPr>
            <a:fld id="{578969B1-8736-4875-8241-CF834356EEDE}"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2530793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50025"/>
            <a:ext cx="8372475" cy="320675"/>
            <a:chOff x="770964" y="6550228"/>
            <a:chExt cx="8373036" cy="321212"/>
          </a:xfrm>
        </p:grpSpPr>
        <p:sp>
          <p:nvSpPr>
            <p:cNvPr id="6" name="Rectangle 5"/>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7" name="Right Triangle 6"/>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3F5BBAF5-64D3-469B-9B6D-95BF564B51C6}"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495067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1212"/>
          </a:xfrm>
        </p:grpSpPr>
        <p:sp>
          <p:nvSpPr>
            <p:cNvPr id="5" name="Rectangle 4"/>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6" name="Right Triangle 5"/>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cxnSp>
        <p:nvCxnSpPr>
          <p:cNvPr id="8" name="Straight Connector 7"/>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2B340A9A-7D23-4D1D-85E6-5F78040E6B0A}"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3056084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grpSp>
        <p:nvGrpSpPr>
          <p:cNvPr id="4" name="Group 4"/>
          <p:cNvGrpSpPr>
            <a:grpSpLocks/>
          </p:cNvGrpSpPr>
          <p:nvPr userDrawn="1"/>
        </p:nvGrpSpPr>
        <p:grpSpPr bwMode="auto">
          <a:xfrm>
            <a:off x="771525" y="6550025"/>
            <a:ext cx="8372475" cy="320675"/>
            <a:chOff x="770964" y="6550228"/>
            <a:chExt cx="8373036" cy="321212"/>
          </a:xfrm>
        </p:grpSpPr>
        <p:sp>
          <p:nvSpPr>
            <p:cNvPr id="5" name="Rectangle 4"/>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6" name="Right Triangle 5"/>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a:xfrm>
            <a:off x="6929438" y="6542088"/>
            <a:ext cx="2133600" cy="320675"/>
          </a:xfrm>
        </p:spPr>
        <p:txBody>
          <a:bodyPr/>
          <a:lstStyle>
            <a:lvl1pPr>
              <a:defRPr>
                <a:solidFill>
                  <a:schemeClr val="bg1"/>
                </a:solidFill>
                <a:latin typeface="Arial" charset="0"/>
              </a:defRPr>
            </a:lvl1pPr>
          </a:lstStyle>
          <a:p>
            <a:pPr>
              <a:defRPr/>
            </a:pPr>
            <a:fld id="{F295A011-D32B-4097-90FC-AD0C4E396C27}" type="slidenum">
              <a:rPr lang="en-US"/>
              <a:pPr>
                <a:defRPr/>
              </a:pPr>
              <a:t>‹#›</a:t>
            </a:fld>
            <a:endParaRPr lang="en-US"/>
          </a:p>
        </p:txBody>
      </p:sp>
      <p:sp>
        <p:nvSpPr>
          <p:cNvPr id="9"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972360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4032250"/>
            <a:ext cx="9144000" cy="158750"/>
          </a:xfrm>
          <a:prstGeom prst="rect">
            <a:avLst/>
          </a:prstGeom>
          <a:solidFill>
            <a:srgbClr val="376092"/>
          </a:solidFill>
          <a:ln w="9525">
            <a:solidFill>
              <a:srgbClr val="376092"/>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en-US" kern="0" dirty="0">
              <a:solidFill>
                <a:schemeClr val="accent1"/>
              </a:solidFill>
              <a:latin typeface="+mn-lt"/>
              <a:ea typeface="+mn-ea"/>
              <a:sym typeface="Arial"/>
              <a:rtl val="0"/>
            </a:endParaRPr>
          </a:p>
        </p:txBody>
      </p:sp>
      <p:sp>
        <p:nvSpPr>
          <p:cNvPr id="2" name="Title 1"/>
          <p:cNvSpPr>
            <a:spLocks noGrp="1"/>
          </p:cNvSpPr>
          <p:nvPr>
            <p:ph type="ctrTitle"/>
          </p:nvPr>
        </p:nvSpPr>
        <p:spPr>
          <a:xfrm>
            <a:off x="685800" y="2164976"/>
            <a:ext cx="7696200" cy="1797424"/>
          </a:xfrm>
        </p:spPr>
        <p:txBody>
          <a:bodyPr anchor="b">
            <a:normAutofit/>
          </a:bodyPr>
          <a:lstStyle>
            <a:lvl1pPr algn="l">
              <a:defRPr sz="4000" b="1" baseline="0">
                <a:solidFill>
                  <a:schemeClr val="tx2">
                    <a:lumMod val="75000"/>
                  </a:schemeClr>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271682"/>
            <a:ext cx="6400800" cy="1344706"/>
          </a:xfrm>
        </p:spPr>
        <p:txBody>
          <a:bodyPr>
            <a:normAutofit/>
          </a:bodyPr>
          <a:lstStyle>
            <a:lvl1pPr marL="0" indent="0" algn="l">
              <a:buNone/>
              <a:defRPr sz="2800" baseline="0">
                <a:solidFill>
                  <a:schemeClr val="tx1">
                    <a:lumMod val="50000"/>
                    <a:lumOff val="50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522369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4032250"/>
            <a:ext cx="9144000" cy="158750"/>
          </a:xfrm>
          <a:prstGeom prst="rect">
            <a:avLst/>
          </a:prstGeom>
          <a:solidFill>
            <a:srgbClr val="376092"/>
          </a:solidFill>
          <a:ln w="9525">
            <a:solidFill>
              <a:srgbClr val="376092"/>
            </a:solidFill>
            <a:miter lim="800000"/>
            <a:headEnd/>
            <a:tailEnd/>
          </a:ln>
          <a:effectLst>
            <a:outerShdw blurRad="40000" dist="23000" dir="5400000" rotWithShape="0">
              <a:srgbClr val="000000">
                <a:alpha val="34999"/>
              </a:srgbClr>
            </a:outerShdw>
          </a:effectLst>
        </p:spPr>
        <p:txBody>
          <a:bodyPr anchor="ctr"/>
          <a:lstStyle/>
          <a:p>
            <a:pPr algn="ctr" fontAlgn="auto">
              <a:spcBef>
                <a:spcPts val="0"/>
              </a:spcBef>
              <a:spcAft>
                <a:spcPts val="0"/>
              </a:spcAft>
              <a:defRPr/>
            </a:pPr>
            <a:endParaRPr lang="en-US" kern="0" dirty="0">
              <a:solidFill>
                <a:schemeClr val="accent1"/>
              </a:solidFill>
              <a:latin typeface="+mn-lt"/>
              <a:ea typeface="+mn-ea"/>
              <a:sym typeface="Arial"/>
              <a:rtl val="0"/>
            </a:endParaRPr>
          </a:p>
        </p:txBody>
      </p:sp>
      <p:sp>
        <p:nvSpPr>
          <p:cNvPr id="2" name="Title 1"/>
          <p:cNvSpPr>
            <a:spLocks noGrp="1"/>
          </p:cNvSpPr>
          <p:nvPr>
            <p:ph type="ctrTitle"/>
          </p:nvPr>
        </p:nvSpPr>
        <p:spPr>
          <a:xfrm>
            <a:off x="685800" y="2164976"/>
            <a:ext cx="7696200" cy="1797424"/>
          </a:xfrm>
        </p:spPr>
        <p:txBody>
          <a:bodyPr anchor="b">
            <a:normAutofit/>
          </a:bodyPr>
          <a:lstStyle>
            <a:lvl1pPr algn="l">
              <a:defRPr sz="4000" b="1" baseline="0">
                <a:solidFill>
                  <a:schemeClr val="tx2">
                    <a:lumMod val="75000"/>
                  </a:schemeClr>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4271682"/>
            <a:ext cx="6400800" cy="1344706"/>
          </a:xfrm>
        </p:spPr>
        <p:txBody>
          <a:bodyPr>
            <a:normAutofit/>
          </a:bodyPr>
          <a:lstStyle>
            <a:lvl1pPr marL="0" indent="0" algn="l">
              <a:buNone/>
              <a:defRPr sz="2800" baseline="0">
                <a:solidFill>
                  <a:schemeClr val="tx1">
                    <a:lumMod val="50000"/>
                    <a:lumOff val="50000"/>
                  </a:schemeClr>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16020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r" eaLnBrk="1" hangingPunct="1">
              <a:defRPr/>
            </a:pPr>
            <a:fld id="{B37BBEBB-D344-4E2E-8C10-00AEE95E8FD9}" type="slidenum">
              <a:rPr lang="en-US" smtClean="0">
                <a:solidFill>
                  <a:schemeClr val="bg1"/>
                </a:solidFill>
                <a:latin typeface="Calibri" charset="0"/>
              </a:rPr>
              <a:pPr algn="r" eaLnBrk="1" hangingPunct="1">
                <a:defRPr/>
              </a:pPr>
              <a:t>‹#›</a:t>
            </a:fld>
            <a:endParaRPr lang="en-US" smtClean="0">
              <a:solidFill>
                <a:schemeClr val="bg1"/>
              </a:solidFill>
              <a:latin typeface="Calibri" charset="0"/>
            </a:endParaRPr>
          </a:p>
        </p:txBody>
      </p:sp>
      <p:grpSp>
        <p:nvGrpSpPr>
          <p:cNvPr id="4" name="Group 7"/>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kern="0" dirty="0">
                <a:solidFill>
                  <a:schemeClr val="bg1"/>
                </a:solidFill>
                <a:sym typeface="Arial"/>
                <a:rtl val="0"/>
              </a:endParaRPr>
            </a:p>
          </p:txBody>
        </p:sp>
      </p:gr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dirty="0" smtClean="0"/>
              <a:t>Click to edit Master title style</a:t>
            </a:r>
            <a:endParaRPr lang="en-US" dirty="0"/>
          </a:p>
        </p:txBody>
      </p:sp>
      <p:sp>
        <p:nvSpPr>
          <p:cNvPr id="8"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0066970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685800" y="2130425"/>
            <a:ext cx="7772400" cy="1470024"/>
          </a:xfrm>
          <a:prstGeom prst="rect">
            <a:avLst/>
          </a:prstGeom>
          <a:noFill/>
          <a:ln>
            <a:noFill/>
          </a:ln>
        </p:spPr>
        <p:txBody>
          <a:bodyPr lIns="91425" tIns="91425" rIns="91425" bIns="91425"/>
          <a:lstStyle>
            <a:lvl1pPr marL="0" marR="0" indent="0" algn="ctr" rtl="0">
              <a:spcBef>
                <a:spcPts val="0"/>
              </a:spcBef>
              <a:buClr>
                <a:schemeClr val="dk1"/>
              </a:buClr>
              <a:buFont typeface="Arial"/>
              <a:buNone/>
              <a:defRPr sz="4400" b="0" i="0" u="none" strike="noStrike" cap="none" baseline="0">
                <a:solidFill>
                  <a:schemeClr val="dk1"/>
                </a:solidFill>
                <a:latin typeface="Arial"/>
                <a:ea typeface="Arial"/>
                <a:cs typeface="Arial"/>
                <a:sym typeface="Arial"/>
              </a:defRPr>
            </a:lvl1pPr>
            <a:lvl2pPr marL="0" marR="0" indent="0" algn="l" rtl="0">
              <a:defRPr/>
            </a:lvl2pPr>
            <a:lvl3pPr marL="0" marR="0" indent="0" algn="l" rtl="0">
              <a:defRPr/>
            </a:lvl3pPr>
            <a:lvl4pPr marL="0" marR="0" indent="0" algn="l" rtl="0">
              <a:defRPr/>
            </a:lvl4pPr>
            <a:lvl5pPr marL="0" marR="0" indent="0" algn="l" rtl="0">
              <a:defRPr/>
            </a:lvl5pPr>
            <a:lvl6pPr marL="0" marR="0" indent="0" algn="l" rtl="0">
              <a:defRPr/>
            </a:lvl6pPr>
            <a:lvl7pPr marL="0" marR="0" indent="0" algn="l" rtl="0">
              <a:defRPr/>
            </a:lvl7pPr>
            <a:lvl8pPr marL="0" marR="0" indent="0" algn="l" rtl="0">
              <a:defRPr/>
            </a:lvl8pPr>
            <a:lvl9pPr marL="0" marR="0" indent="0" algn="l" rtl="0">
              <a:defRPr/>
            </a:lvl9pPr>
          </a:lstStyle>
          <a:p>
            <a:endParaRPr/>
          </a:p>
        </p:txBody>
      </p:sp>
      <p:sp>
        <p:nvSpPr>
          <p:cNvPr id="16" name="Shape 16"/>
          <p:cNvSpPr txBox="1">
            <a:spLocks noGrp="1"/>
          </p:cNvSpPr>
          <p:nvPr>
            <p:ph type="subTitle" idx="1"/>
          </p:nvPr>
        </p:nvSpPr>
        <p:spPr>
          <a:xfrm>
            <a:off x="1371600" y="3886200"/>
            <a:ext cx="6400799" cy="1752600"/>
          </a:xfrm>
          <a:prstGeom prst="rect">
            <a:avLst/>
          </a:prstGeom>
          <a:noFill/>
          <a:ln>
            <a:noFill/>
          </a:ln>
        </p:spPr>
        <p:txBody>
          <a:bodyPr lIns="91425" tIns="91425" rIns="91425" bIns="91425"/>
          <a:lstStyle>
            <a:lvl1pPr marL="0" marR="0" indent="0" algn="ctr" rtl="0">
              <a:spcBef>
                <a:spcPts val="640"/>
              </a:spcBef>
              <a:buClr>
                <a:srgbClr val="888888"/>
              </a:buClr>
              <a:buFont typeface="Arial"/>
              <a:buNone/>
              <a:defRPr sz="3200" b="0" i="0" u="none" strike="noStrike" cap="none" baseline="0">
                <a:solidFill>
                  <a:srgbClr val="888888"/>
                </a:solidFill>
                <a:latin typeface="Arial"/>
                <a:ea typeface="Arial"/>
                <a:cs typeface="Arial"/>
                <a:sym typeface="Arial"/>
              </a:defRPr>
            </a:lvl1pPr>
            <a:lvl2pPr marL="457200" marR="0" indent="0" algn="ctr" rtl="0">
              <a:spcBef>
                <a:spcPts val="560"/>
              </a:spcBef>
              <a:buClr>
                <a:srgbClr val="888888"/>
              </a:buClr>
              <a:buFont typeface="Arial"/>
              <a:buNone/>
              <a:defRPr sz="2800" b="0" i="0" u="none" strike="noStrike" cap="none" baseline="0">
                <a:solidFill>
                  <a:srgbClr val="888888"/>
                </a:solidFill>
                <a:latin typeface="Arial"/>
                <a:ea typeface="Arial"/>
                <a:cs typeface="Arial"/>
                <a:sym typeface="Arial"/>
              </a:defRPr>
            </a:lvl2pPr>
            <a:lvl3pPr marL="914400" marR="0" indent="0" algn="ctr" rtl="0">
              <a:spcBef>
                <a:spcPts val="480"/>
              </a:spcBef>
              <a:buClr>
                <a:srgbClr val="888888"/>
              </a:buClr>
              <a:buFont typeface="Arial"/>
              <a:buNone/>
              <a:defRPr sz="2400" b="0" i="0" u="none" strike="noStrike" cap="none" baseline="0">
                <a:solidFill>
                  <a:srgbClr val="888888"/>
                </a:solidFill>
                <a:latin typeface="Arial"/>
                <a:ea typeface="Arial"/>
                <a:cs typeface="Arial"/>
                <a:sym typeface="Arial"/>
              </a:defRPr>
            </a:lvl3pPr>
            <a:lvl4pPr marL="13716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4pPr>
            <a:lvl5pPr marL="18288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5pPr>
            <a:lvl6pPr marL="22860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6pPr>
            <a:lvl7pPr marL="27432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7pPr>
            <a:lvl8pPr marL="32004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8pPr>
            <a:lvl9pPr marL="3657600" marR="0" indent="0" algn="ctr" rtl="0">
              <a:spcBef>
                <a:spcPts val="400"/>
              </a:spcBef>
              <a:buClr>
                <a:srgbClr val="888888"/>
              </a:buClr>
              <a:buFont typeface="Arial"/>
              <a:buNone/>
              <a:defRPr sz="2000" b="0" i="0" u="none" strike="noStrike" cap="none" baseline="0">
                <a:solidFill>
                  <a:srgbClr val="888888"/>
                </a:solidFill>
                <a:latin typeface="Arial"/>
                <a:ea typeface="Arial"/>
                <a:cs typeface="Arial"/>
                <a:sym typeface="Arial"/>
              </a:defRPr>
            </a:lvl9pPr>
          </a:lstStyle>
          <a:p>
            <a:endParaRPr/>
          </a:p>
        </p:txBody>
      </p:sp>
      <p:sp>
        <p:nvSpPr>
          <p:cNvPr id="4" name="Shape 17"/>
          <p:cNvSpPr txBox="1">
            <a:spLocks noGrp="1"/>
          </p:cNvSpPr>
          <p:nvPr>
            <p:ph type="dt" idx="10"/>
          </p:nvPr>
        </p:nvSpPr>
        <p:spPr bwMode="auto">
          <a:xfrm>
            <a:off x="457200" y="6356350"/>
            <a:ext cx="2133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sz="1200">
                <a:solidFill>
                  <a:srgbClr val="888888"/>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5" name="Shape 18"/>
          <p:cNvSpPr txBox="1">
            <a:spLocks noGrp="1"/>
          </p:cNvSpPr>
          <p:nvPr>
            <p:ph type="ftr" idx="11"/>
          </p:nvPr>
        </p:nvSpPr>
        <p:spPr bwMode="auto">
          <a:xfrm>
            <a:off x="3124200" y="6356350"/>
            <a:ext cx="28956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ctr" eaLnBrk="1" hangingPunct="1">
              <a:defRPr sz="1200">
                <a:solidFill>
                  <a:srgbClr val="888888"/>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
        <p:nvSpPr>
          <p:cNvPr id="6" name="Shape 19"/>
          <p:cNvSpPr txBox="1">
            <a:spLocks noGrp="1"/>
          </p:cNvSpPr>
          <p:nvPr>
            <p:ph type="sldNum" idx="12"/>
          </p:nvPr>
        </p:nvSpPr>
        <p:spPr>
          <a:xfrm>
            <a:off x="6553200" y="6356350"/>
            <a:ext cx="2133600" cy="365125"/>
          </a:xfrm>
        </p:spPr>
        <p:txBody>
          <a:bodyPr lIns="91425" tIns="91425" rIns="91425" bIns="91425"/>
          <a:lstStyle>
            <a:lvl1pPr eaLnBrk="1" hangingPunct="1">
              <a:defRPr sz="1200">
                <a:solidFill>
                  <a:srgbClr val="888888"/>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defRPr/>
            </a:pPr>
            <a:endParaRPr lang="en-US"/>
          </a:p>
        </p:txBody>
      </p:sp>
    </p:spTree>
    <p:extLst>
      <p:ext uri="{BB962C8B-B14F-4D97-AF65-F5344CB8AC3E}">
        <p14:creationId xmlns:p14="http://schemas.microsoft.com/office/powerpoint/2010/main" val="1424257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Slide Number Placeholder 5"/>
          <p:cNvSpPr txBox="1">
            <a:spLocks/>
          </p:cNvSpPr>
          <p:nvPr userDrawn="1"/>
        </p:nvSpPr>
        <p:spPr>
          <a:xfrm>
            <a:off x="6983413" y="6502400"/>
            <a:ext cx="2133600" cy="365125"/>
          </a:xfrm>
          <a:prstGeom prst="rect">
            <a:avLst/>
          </a:prstGeom>
        </p:spPr>
        <p:txBody>
          <a:bodyPr anchor="ctr"/>
          <a:lstStyle>
            <a:lvl1pPr eaLnBrk="0" hangingPunct="0">
              <a:defRPr sz="1400">
                <a:solidFill>
                  <a:srgbClr val="000000"/>
                </a:solidFill>
                <a:latin typeface="Arial" charset="0"/>
                <a:ea typeface="ＭＳ Ｐゴシック" charset="0"/>
                <a:cs typeface="Arial" charset="0"/>
                <a:sym typeface="Arial" charset="0"/>
              </a:defRPr>
            </a:lvl1pPr>
            <a:lvl2pPr marL="742950" indent="-285750" eaLnBrk="0" hangingPunct="0">
              <a:defRPr sz="1400">
                <a:solidFill>
                  <a:srgbClr val="000000"/>
                </a:solidFill>
                <a:latin typeface="Arial" charset="0"/>
                <a:ea typeface="Arial" charset="0"/>
                <a:cs typeface="Arial" charset="0"/>
                <a:sym typeface="Arial" charset="0"/>
              </a:defRPr>
            </a:lvl2pPr>
            <a:lvl3pPr marL="1143000" indent="-228600" eaLnBrk="0" hangingPunct="0">
              <a:defRPr sz="1400">
                <a:solidFill>
                  <a:srgbClr val="000000"/>
                </a:solidFill>
                <a:latin typeface="Arial" charset="0"/>
                <a:ea typeface="Arial" charset="0"/>
                <a:cs typeface="Arial" charset="0"/>
                <a:sym typeface="Arial" charset="0"/>
              </a:defRPr>
            </a:lvl3pPr>
            <a:lvl4pPr marL="1600200" indent="-228600" eaLnBrk="0" hangingPunct="0">
              <a:defRPr sz="1400">
                <a:solidFill>
                  <a:srgbClr val="000000"/>
                </a:solidFill>
                <a:latin typeface="Arial" charset="0"/>
                <a:ea typeface="Arial" charset="0"/>
                <a:cs typeface="Arial" charset="0"/>
                <a:sym typeface="Arial" charset="0"/>
              </a:defRPr>
            </a:lvl4pPr>
            <a:lvl5pPr marL="2057400" indent="-228600" eaLnBrk="0" hangingPunct="0">
              <a:defRPr sz="1400">
                <a:solidFill>
                  <a:srgbClr val="000000"/>
                </a:solidFill>
                <a:latin typeface="Arial" charset="0"/>
                <a:ea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ea typeface="Arial" charset="0"/>
                <a:cs typeface="Arial" charset="0"/>
                <a:sym typeface="Arial" charset="0"/>
              </a:defRPr>
            </a:lvl9pPr>
          </a:lstStyle>
          <a:p>
            <a:pPr algn="r" eaLnBrk="1" hangingPunct="1">
              <a:defRPr/>
            </a:pPr>
            <a:fld id="{243CFF71-B76A-4FE9-B03D-107C840C03A6}" type="slidenum">
              <a:rPr lang="en-US" smtClean="0">
                <a:solidFill>
                  <a:srgbClr val="FFFFFF"/>
                </a:solidFill>
                <a:latin typeface="Calibri" charset="0"/>
              </a:rPr>
              <a:pPr algn="r" eaLnBrk="1" hangingPunct="1">
                <a:defRPr/>
              </a:pPr>
              <a:t>‹#›</a:t>
            </a:fld>
            <a:endParaRPr lang="en-US" smtClean="0">
              <a:solidFill>
                <a:srgbClr val="FFFFFF"/>
              </a:solidFill>
              <a:latin typeface="Calibri" charset="0"/>
            </a:endParaRPr>
          </a:p>
        </p:txBody>
      </p:sp>
      <p:grpSp>
        <p:nvGrpSpPr>
          <p:cNvPr id="4" name="Group 6"/>
          <p:cNvGrpSpPr>
            <a:grpSpLocks/>
          </p:cNvGrpSpPr>
          <p:nvPr userDrawn="1"/>
        </p:nvGrpSpPr>
        <p:grpSpPr bwMode="auto">
          <a:xfrm>
            <a:off x="771525" y="6550025"/>
            <a:ext cx="8372475" cy="320675"/>
            <a:chOff x="770964" y="6550228"/>
            <a:chExt cx="8373036" cy="320040"/>
          </a:xfrm>
        </p:grpSpPr>
        <p:sp>
          <p:nvSpPr>
            <p:cNvPr id="5" name="Rectangle 4"/>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6" name="Right Triangle 5"/>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sp>
        <p:nvSpPr>
          <p:cNvPr id="2" name="Title 1"/>
          <p:cNvSpPr>
            <a:spLocks noGrp="1"/>
          </p:cNvSpPr>
          <p:nvPr>
            <p:ph type="title"/>
          </p:nvPr>
        </p:nvSpPr>
        <p:spPr>
          <a:xfrm>
            <a:off x="722313" y="3352800"/>
            <a:ext cx="6440487" cy="1362075"/>
          </a:xfrm>
        </p:spPr>
        <p:txBody>
          <a:bodyPr anchor="t"/>
          <a:lstStyle>
            <a:lvl1pPr algn="l">
              <a:defRPr sz="4000" b="1" cap="all">
                <a:solidFill>
                  <a:schemeClr val="tx2">
                    <a:lumMod val="75000"/>
                  </a:schemeClr>
                </a:solidFill>
              </a:defRPr>
            </a:lvl1pPr>
          </a:lstStyle>
          <a:p>
            <a:r>
              <a:rPr lang="en-US" dirty="0" smtClean="0"/>
              <a:t>Click to edit Master title style</a:t>
            </a:r>
            <a:endParaRPr lang="en-US" dirty="0"/>
          </a:p>
        </p:txBody>
      </p:sp>
      <p:sp>
        <p:nvSpPr>
          <p:cNvPr id="8" name="Slide Number Placeholder 5"/>
          <p:cNvSpPr>
            <a:spLocks noGrp="1"/>
          </p:cNvSpPr>
          <p:nvPr>
            <p:ph type="sldNum" sz="quarter" idx="10"/>
          </p:nvPr>
        </p:nvSpPr>
        <p:spPr>
          <a:xfrm>
            <a:off x="6929438" y="6550025"/>
            <a:ext cx="2133600" cy="320675"/>
          </a:xfrm>
        </p:spPr>
        <p:txBody>
          <a:bodyPr/>
          <a:lstStyle>
            <a:lvl1pPr>
              <a:defRPr>
                <a:latin typeface="Arial" charset="0"/>
              </a:defRPr>
            </a:lvl1pPr>
          </a:lstStyle>
          <a:p>
            <a:pPr>
              <a:defRPr/>
            </a:pPr>
            <a:fld id="{BE3F968F-E8B5-4D43-BDA9-8D65B7D64C9B}" type="slidenum">
              <a:rPr lang="en-US"/>
              <a:pPr>
                <a:defRPr/>
              </a:pPr>
              <a:t>‹#›</a:t>
            </a:fld>
            <a:endParaRPr lang="en-US"/>
          </a:p>
        </p:txBody>
      </p:sp>
      <p:sp>
        <p:nvSpPr>
          <p:cNvPr id="9"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394676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42088"/>
            <a:ext cx="8372475" cy="320675"/>
            <a:chOff x="770964" y="6550228"/>
            <a:chExt cx="8373036" cy="320040"/>
          </a:xfrm>
        </p:grpSpPr>
        <p:sp>
          <p:nvSpPr>
            <p:cNvPr id="6" name="Rectangle 5"/>
            <p:cNvSpPr/>
            <p:nvPr userDrawn="1"/>
          </p:nvSpPr>
          <p:spPr>
            <a:xfrm>
              <a:off x="1098011" y="6550228"/>
              <a:ext cx="8045989" cy="320040"/>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7" name="Right Triangle 6"/>
            <p:cNvSpPr/>
            <p:nvPr userDrawn="1"/>
          </p:nvSpPr>
          <p:spPr>
            <a:xfrm rot="16200000">
              <a:off x="771292" y="6549900"/>
              <a:ext cx="320040"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cxnSp>
        <p:nvCxnSpPr>
          <p:cNvPr id="9" name="Straight Connector 8"/>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solidFill>
                  <a:schemeClr val="tx2">
                    <a:lumMod val="75000"/>
                  </a:schemeClr>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6F09ADF5-7878-4B32-8179-45830F1FB6B7}" type="slidenum">
              <a:rPr lang="en-US"/>
              <a:pPr>
                <a:defRPr/>
              </a:pPr>
              <a:t>‹#›</a:t>
            </a:fld>
            <a:endParaRPr lang="en-US"/>
          </a:p>
        </p:txBody>
      </p:sp>
      <p:sp>
        <p:nvSpPr>
          <p:cNvPr id="11"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25820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4"/>
          <p:cNvGrpSpPr>
            <a:grpSpLocks/>
          </p:cNvGrpSpPr>
          <p:nvPr userDrawn="1"/>
        </p:nvGrpSpPr>
        <p:grpSpPr bwMode="auto">
          <a:xfrm>
            <a:off x="771525" y="6542088"/>
            <a:ext cx="8372475" cy="320675"/>
            <a:chOff x="770964" y="6550228"/>
            <a:chExt cx="8373036" cy="321212"/>
          </a:xfrm>
        </p:grpSpPr>
        <p:sp>
          <p:nvSpPr>
            <p:cNvPr id="8" name="Rectangle 7"/>
            <p:cNvSpPr/>
            <p:nvPr userDrawn="1"/>
          </p:nvSpPr>
          <p:spPr>
            <a:xfrm>
              <a:off x="1098011" y="6551818"/>
              <a:ext cx="8045989" cy="319622"/>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9" name="Right Triangle 8"/>
            <p:cNvSpPr/>
            <p:nvPr userDrawn="1"/>
          </p:nvSpPr>
          <p:spPr>
            <a:xfrm rot="16200000">
              <a:off x="771502" y="6549690"/>
              <a:ext cx="319621"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cxnSp>
        <p:nvCxnSpPr>
          <p:cNvPr id="11" name="Straight Connector 10"/>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E86FFC28-9468-4920-B3A2-5479D7289183}" type="slidenum">
              <a:rPr lang="en-US"/>
              <a:pPr>
                <a:defRPr/>
              </a:pPr>
              <a:t>‹#›</a:t>
            </a:fld>
            <a:endParaRPr lang="en-US"/>
          </a:p>
        </p:txBody>
      </p:sp>
      <p:sp>
        <p:nvSpPr>
          <p:cNvPr id="13"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406625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771525" y="6550025"/>
            <a:ext cx="8372475" cy="320675"/>
            <a:chOff x="770964" y="6550228"/>
            <a:chExt cx="8373036" cy="321212"/>
          </a:xfrm>
        </p:grpSpPr>
        <p:sp>
          <p:nvSpPr>
            <p:cNvPr id="4" name="Rectangle 3"/>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5" name="Right Triangle 4"/>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cxnSp>
        <p:nvCxnSpPr>
          <p:cNvPr id="7" name="Straight Connector 6"/>
          <p:cNvCxnSpPr/>
          <p:nvPr userDrawn="1"/>
        </p:nvCxnSpPr>
        <p:spPr>
          <a:xfrm>
            <a:off x="457200" y="1066800"/>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8"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0D1F236B-E3FF-4D98-A12F-B71E07BC9C59}" type="slidenum">
              <a:rPr lang="en-US"/>
              <a:pPr>
                <a:defRPr/>
              </a:pPr>
              <a:t>‹#›</a:t>
            </a:fld>
            <a:endParaRPr lang="en-US"/>
          </a:p>
        </p:txBody>
      </p:sp>
      <p:sp>
        <p:nvSpPr>
          <p:cNvPr id="9"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068013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4"/>
          <p:cNvGrpSpPr>
            <a:grpSpLocks/>
          </p:cNvGrpSpPr>
          <p:nvPr userDrawn="1"/>
        </p:nvGrpSpPr>
        <p:grpSpPr bwMode="auto">
          <a:xfrm>
            <a:off x="771525" y="6550025"/>
            <a:ext cx="8372475" cy="320675"/>
            <a:chOff x="770964" y="6550228"/>
            <a:chExt cx="8373036" cy="321212"/>
          </a:xfrm>
        </p:grpSpPr>
        <p:sp>
          <p:nvSpPr>
            <p:cNvPr id="3" name="Rectangle 2"/>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4" name="Right Triangle 3"/>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sp>
        <p:nvSpPr>
          <p:cNvPr id="6"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B9D0FAA6-80DB-42C5-ADD0-5D076014C7E1}" type="slidenum">
              <a:rPr lang="en-US"/>
              <a:pPr>
                <a:defRPr/>
              </a:pPr>
              <a:t>‹#›</a:t>
            </a:fld>
            <a:endParaRPr lang="en-US"/>
          </a:p>
        </p:txBody>
      </p:sp>
      <p:sp>
        <p:nvSpPr>
          <p:cNvPr id="7"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1031944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50025"/>
            <a:ext cx="8372475" cy="320675"/>
            <a:chOff x="770964" y="6550228"/>
            <a:chExt cx="8373036" cy="321212"/>
          </a:xfrm>
        </p:grpSpPr>
        <p:sp>
          <p:nvSpPr>
            <p:cNvPr id="6" name="Rectangle 5"/>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7" name="Right Triangle 6"/>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9A145E02-8B87-4CCD-AC09-5E378B47E0E4}"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17461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5" name="Group 4"/>
          <p:cNvGrpSpPr>
            <a:grpSpLocks/>
          </p:cNvGrpSpPr>
          <p:nvPr userDrawn="1"/>
        </p:nvGrpSpPr>
        <p:grpSpPr bwMode="auto">
          <a:xfrm>
            <a:off x="771525" y="6550025"/>
            <a:ext cx="8372475" cy="320675"/>
            <a:chOff x="770964" y="6550228"/>
            <a:chExt cx="8373036" cy="321212"/>
          </a:xfrm>
        </p:grpSpPr>
        <p:sp>
          <p:nvSpPr>
            <p:cNvPr id="6" name="Rectangle 5"/>
            <p:cNvSpPr/>
            <p:nvPr userDrawn="1"/>
          </p:nvSpPr>
          <p:spPr>
            <a:xfrm>
              <a:off x="1098011" y="6551819"/>
              <a:ext cx="8045989" cy="319621"/>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sp>
          <p:nvSpPr>
            <p:cNvPr id="7" name="Right Triangle 6"/>
            <p:cNvSpPr/>
            <p:nvPr userDrawn="1"/>
          </p:nvSpPr>
          <p:spPr>
            <a:xfrm rot="16200000">
              <a:off x="771502" y="6549690"/>
              <a:ext cx="319622" cy="320696"/>
            </a:xfrm>
            <a:prstGeom prst="rtTriangl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kern="0" dirty="0">
                <a:solidFill>
                  <a:prstClr val="white"/>
                </a:solidFill>
                <a:sym typeface="Arial"/>
                <a:rtl val="0"/>
              </a:endParaRPr>
            </a:p>
          </p:txBody>
        </p:sp>
      </p:gr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Slide Number Placeholder 5"/>
          <p:cNvSpPr>
            <a:spLocks noGrp="1"/>
          </p:cNvSpPr>
          <p:nvPr>
            <p:ph type="sldNum" sz="quarter" idx="10"/>
          </p:nvPr>
        </p:nvSpPr>
        <p:spPr>
          <a:xfrm>
            <a:off x="6929438" y="6542088"/>
            <a:ext cx="2133600" cy="320675"/>
          </a:xfrm>
        </p:spPr>
        <p:txBody>
          <a:bodyPr/>
          <a:lstStyle>
            <a:lvl1pPr>
              <a:defRPr>
                <a:latin typeface="Arial" charset="0"/>
              </a:defRPr>
            </a:lvl1pPr>
          </a:lstStyle>
          <a:p>
            <a:pPr>
              <a:defRPr/>
            </a:pPr>
            <a:fld id="{731AC8D2-2784-48E4-907F-876F9E558D0A}" type="slidenum">
              <a:rPr lang="en-US"/>
              <a:pPr>
                <a:defRPr/>
              </a:pPr>
              <a:t>‹#›</a:t>
            </a:fld>
            <a:endParaRPr lang="en-US"/>
          </a:p>
        </p:txBody>
      </p:sp>
      <p:sp>
        <p:nvSpPr>
          <p:cNvPr id="10" name="TextBox 7"/>
          <p:cNvSpPr txBox="1"/>
          <p:nvPr userDrawn="1"/>
        </p:nvSpPr>
        <p:spPr>
          <a:xfrm>
            <a:off x="1219200" y="6537325"/>
            <a:ext cx="2438400" cy="320675"/>
          </a:xfrm>
          <a:prstGeom prst="rect">
            <a:avLst/>
          </a:prstGeom>
        </p:spPr>
        <p:txBody>
          <a:bodyPr anchor="ctr">
            <a:normAutofit fontScale="62500" lnSpcReduction="20000"/>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fontAlgn="auto">
              <a:spcBef>
                <a:spcPts val="0"/>
              </a:spcBef>
              <a:spcAft>
                <a:spcPts val="0"/>
              </a:spcAft>
              <a:defRPr/>
            </a:pPr>
            <a:r>
              <a:rPr lang="en-US" sz="2800" dirty="0" smtClean="0">
                <a:solidFill>
                  <a:schemeClr val="bg1"/>
                </a:solidFill>
                <a:latin typeface="+mn-lt"/>
                <a:cs typeface="+mn-cs"/>
              </a:rPr>
              <a:t>      </a:t>
            </a:r>
            <a:r>
              <a:rPr lang="en-US" sz="2600" dirty="0" smtClean="0">
                <a:solidFill>
                  <a:schemeClr val="bg1"/>
                </a:solidFill>
                <a:latin typeface="+mn-lt"/>
                <a:cs typeface="+mn-cs"/>
              </a:rPr>
              <a:t>achievethecore.org</a:t>
            </a:r>
            <a:endParaRPr lang="en-US" sz="2800" dirty="0">
              <a:solidFill>
                <a:schemeClr val="bg1"/>
              </a:solidFill>
              <a:latin typeface="+mn-lt"/>
              <a:cs typeface="+mn-cs"/>
            </a:endParaRPr>
          </a:p>
        </p:txBody>
      </p:sp>
    </p:spTree>
    <p:extLst>
      <p:ext uri="{BB962C8B-B14F-4D97-AF65-F5344CB8AC3E}">
        <p14:creationId xmlns:p14="http://schemas.microsoft.com/office/powerpoint/2010/main" val="3113937578"/>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98438"/>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Slide Number Placeholder 5"/>
          <p:cNvSpPr>
            <a:spLocks noGrp="1"/>
          </p:cNvSpPr>
          <p:nvPr>
            <p:ph type="sldNum" sz="quarter" idx="4"/>
          </p:nvPr>
        </p:nvSpPr>
        <p:spPr bwMode="auto">
          <a:xfrm>
            <a:off x="7023100" y="64754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r">
              <a:defRPr>
                <a:solidFill>
                  <a:srgbClr val="FFFFFF"/>
                </a:solidFill>
                <a:latin typeface="Calibri" charset="0"/>
                <a:ea typeface="ＭＳ Ｐゴシック" charset="0"/>
                <a:cs typeface="Arial" charset="0"/>
              </a:defRPr>
            </a:lvl1pPr>
          </a:lstStyle>
          <a:p>
            <a:pPr>
              <a:defRPr/>
            </a:pPr>
            <a:fld id="{8F3372B8-EB96-433C-944F-D12019F7225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 id="2147484088" r:id="rId12"/>
    <p:sldLayoutId id="2147484089" r:id="rId13"/>
    <p:sldLayoutId id="2147484090" r:id="rId14"/>
    <p:sldLayoutId id="2147484091" r:id="rId15"/>
    <p:sldLayoutId id="2147484092" r:id="rId16"/>
    <p:sldLayoutId id="2147484093" r:id="rId17"/>
    <p:sldLayoutId id="2147484094" r:id="rId18"/>
    <p:sldLayoutId id="2147484095" r:id="rId19"/>
    <p:sldLayoutId id="2147484096" r:id="rId20"/>
    <p:sldLayoutId id="2147484097" r:id="rId21"/>
    <p:sldLayoutId id="2147484098" r:id="rId22"/>
    <p:sldLayoutId id="2147484099" r:id="rId23"/>
    <p:sldLayoutId id="2147484100" r:id="rId24"/>
    <p:sldLayoutId id="2147484101" r:id="rId25"/>
    <p:sldLayoutId id="2147484102" r:id="rId26"/>
  </p:sldLayoutIdLst>
  <p:hf hdr="0" ftr="0" dt="0"/>
  <p:txStyles>
    <p:titleStyle>
      <a:lvl1pPr algn="l" rtl="0" eaLnBrk="0" fontAlgn="base" hangingPunct="0">
        <a:spcBef>
          <a:spcPct val="0"/>
        </a:spcBef>
        <a:spcAft>
          <a:spcPct val="0"/>
        </a:spcAft>
        <a:defRPr sz="2800" b="1" kern="1200">
          <a:solidFill>
            <a:srgbClr val="17375E"/>
          </a:solidFill>
          <a:latin typeface="Century Gothic" pitchFamily="34" charset="0"/>
          <a:ea typeface="ＭＳ Ｐゴシック" charset="0"/>
          <a:cs typeface="ＭＳ Ｐゴシック" charset="0"/>
        </a:defRPr>
      </a:lvl1pPr>
      <a:lvl2pPr algn="l" rtl="0" eaLnBrk="0" fontAlgn="base" hangingPunct="0">
        <a:spcBef>
          <a:spcPct val="0"/>
        </a:spcBef>
        <a:spcAft>
          <a:spcPct val="0"/>
        </a:spcAft>
        <a:defRPr sz="2800" b="1">
          <a:solidFill>
            <a:srgbClr val="17375E"/>
          </a:solidFill>
          <a:latin typeface="Century Gothic" pitchFamily="34" charset="0"/>
          <a:ea typeface="ＭＳ Ｐゴシック" charset="0"/>
          <a:cs typeface="ＭＳ Ｐゴシック" charset="0"/>
        </a:defRPr>
      </a:lvl2pPr>
      <a:lvl3pPr algn="l" rtl="0" eaLnBrk="0" fontAlgn="base" hangingPunct="0">
        <a:spcBef>
          <a:spcPct val="0"/>
        </a:spcBef>
        <a:spcAft>
          <a:spcPct val="0"/>
        </a:spcAft>
        <a:defRPr sz="2800" b="1">
          <a:solidFill>
            <a:srgbClr val="17375E"/>
          </a:solidFill>
          <a:latin typeface="Century Gothic" pitchFamily="34" charset="0"/>
          <a:ea typeface="ＭＳ Ｐゴシック" charset="0"/>
          <a:cs typeface="ＭＳ Ｐゴシック" charset="0"/>
        </a:defRPr>
      </a:lvl3pPr>
      <a:lvl4pPr algn="l" rtl="0" eaLnBrk="0" fontAlgn="base" hangingPunct="0">
        <a:spcBef>
          <a:spcPct val="0"/>
        </a:spcBef>
        <a:spcAft>
          <a:spcPct val="0"/>
        </a:spcAft>
        <a:defRPr sz="2800" b="1">
          <a:solidFill>
            <a:srgbClr val="17375E"/>
          </a:solidFill>
          <a:latin typeface="Century Gothic" pitchFamily="34" charset="0"/>
          <a:ea typeface="ＭＳ Ｐゴシック" charset="0"/>
          <a:cs typeface="ＭＳ Ｐゴシック" charset="0"/>
        </a:defRPr>
      </a:lvl4pPr>
      <a:lvl5pPr algn="l" rtl="0" eaLnBrk="0" fontAlgn="base" hangingPunct="0">
        <a:spcBef>
          <a:spcPct val="0"/>
        </a:spcBef>
        <a:spcAft>
          <a:spcPct val="0"/>
        </a:spcAft>
        <a:defRPr sz="2800" b="1">
          <a:solidFill>
            <a:srgbClr val="17375E"/>
          </a:solidFill>
          <a:latin typeface="Century Gothic" pitchFamily="34" charset="0"/>
          <a:ea typeface="ＭＳ Ｐゴシック" charset="0"/>
          <a:cs typeface="ＭＳ Ｐゴシック" charset="0"/>
        </a:defRPr>
      </a:lvl5pPr>
      <a:lvl6pPr marL="457200" algn="l" rtl="0" fontAlgn="base">
        <a:spcBef>
          <a:spcPct val="0"/>
        </a:spcBef>
        <a:spcAft>
          <a:spcPct val="0"/>
        </a:spcAft>
        <a:defRPr sz="2800" b="1">
          <a:solidFill>
            <a:srgbClr val="17375E"/>
          </a:solidFill>
          <a:latin typeface="Century Gothic" pitchFamily="34" charset="0"/>
        </a:defRPr>
      </a:lvl6pPr>
      <a:lvl7pPr marL="914400" algn="l" rtl="0" fontAlgn="base">
        <a:spcBef>
          <a:spcPct val="0"/>
        </a:spcBef>
        <a:spcAft>
          <a:spcPct val="0"/>
        </a:spcAft>
        <a:defRPr sz="2800" b="1">
          <a:solidFill>
            <a:srgbClr val="17375E"/>
          </a:solidFill>
          <a:latin typeface="Century Gothic" pitchFamily="34" charset="0"/>
        </a:defRPr>
      </a:lvl7pPr>
      <a:lvl8pPr marL="1371600" algn="l" rtl="0" fontAlgn="base">
        <a:spcBef>
          <a:spcPct val="0"/>
        </a:spcBef>
        <a:spcAft>
          <a:spcPct val="0"/>
        </a:spcAft>
        <a:defRPr sz="2800" b="1">
          <a:solidFill>
            <a:srgbClr val="17375E"/>
          </a:solidFill>
          <a:latin typeface="Century Gothic" pitchFamily="34" charset="0"/>
        </a:defRPr>
      </a:lvl8pPr>
      <a:lvl9pPr marL="1828800" algn="l" rtl="0" fontAlgn="base">
        <a:spcBef>
          <a:spcPct val="0"/>
        </a:spcBef>
        <a:spcAft>
          <a:spcPct val="0"/>
        </a:spcAft>
        <a:defRPr sz="2800" b="1">
          <a:solidFill>
            <a:srgbClr val="17375E"/>
          </a:solidFill>
          <a:latin typeface="Century Gothic" pitchFamily="34" charset="0"/>
        </a:defRPr>
      </a:lvl9pPr>
    </p:titleStyle>
    <p:bodyStyle>
      <a:lvl1pPr marL="342900" indent="-342900" algn="l" rtl="0" eaLnBrk="0" fontAlgn="base" hangingPunct="0">
        <a:spcBef>
          <a:spcPct val="20000"/>
        </a:spcBef>
        <a:spcAft>
          <a:spcPct val="0"/>
        </a:spcAft>
        <a:buFont typeface="Arial" charset="0"/>
        <a:defRPr sz="2800" kern="1200">
          <a:solidFill>
            <a:srgbClr val="262626"/>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400" kern="1200">
          <a:solidFill>
            <a:srgbClr val="262626"/>
          </a:solidFill>
          <a:latin typeface="+mn-lt"/>
          <a:ea typeface="ＭＳ Ｐゴシック" charset="0"/>
          <a:cs typeface="+mn-cs"/>
        </a:defRPr>
      </a:lvl2pPr>
      <a:lvl3pPr marL="1143000" indent="-228600" algn="l" rtl="0" eaLnBrk="0" fontAlgn="base" hangingPunct="0">
        <a:spcBef>
          <a:spcPct val="20000"/>
        </a:spcBef>
        <a:spcAft>
          <a:spcPct val="0"/>
        </a:spcAft>
        <a:buFont typeface="Calibri" pitchFamily="34" charset="0"/>
        <a:buChar char="‒"/>
        <a:defRPr sz="2000" kern="1200">
          <a:solidFill>
            <a:srgbClr val="262626"/>
          </a:solidFill>
          <a:latin typeface="+mn-lt"/>
          <a:ea typeface="ＭＳ Ｐゴシック" charset="0"/>
          <a:cs typeface="+mn-cs"/>
        </a:defRPr>
      </a:lvl3pPr>
      <a:lvl4pPr marL="1600200" indent="-228600" algn="l" rtl="0" eaLnBrk="0" fontAlgn="base" hangingPunct="0">
        <a:spcBef>
          <a:spcPct val="20000"/>
        </a:spcBef>
        <a:spcAft>
          <a:spcPct val="0"/>
        </a:spcAft>
        <a:buFont typeface="Wingdings" pitchFamily="2" charset="2"/>
        <a:buChar char="§"/>
        <a:defRPr kern="1200">
          <a:solidFill>
            <a:srgbClr val="262626"/>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1600" kern="1200">
          <a:solidFill>
            <a:srgbClr val="262626"/>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https://vimeo.com/92784229" TargetMode="External"/><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vimeo.com/92784230" TargetMode="External"/><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s://vimeo.com/92784226" TargetMode="Externa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9.emf"/></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0"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4" Type="http://schemas.openxmlformats.org/officeDocument/2006/relationships/hyperlink" Target="https://vimeo.com/92830168" TargetMode="External"/><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hyperlink" Target="https://vimeo.com/92830193" TargetMode="External"/><Relationship Id="rId4" Type="http://schemas.openxmlformats.org/officeDocument/2006/relationships/image" Target="../media/image21.JP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4.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hyperlink" Target="http://www.achievethecore.org/" TargetMode="External"/><Relationship Id="rId1" Type="http://schemas.openxmlformats.org/officeDocument/2006/relationships/slideLayout" Target="../slideLayouts/slideLayout7.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4" Type="http://schemas.openxmlformats.org/officeDocument/2006/relationships/hyperlink" Target="https://vimeo.com/92830194" TargetMode="External"/><Relationship Id="rId1" Type="http://schemas.openxmlformats.org/officeDocument/2006/relationships/slideLayout" Target="../slideLayouts/slideLayout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s://vimeo.com/92784227"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hyperlink" Target="https://vimeo.com/92784228" TargetMode="External"/><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84"/>
          <p:cNvSpPr>
            <a:spLocks noGrp="1"/>
          </p:cNvSpPr>
          <p:nvPr>
            <p:ph type="ctrTitle"/>
          </p:nvPr>
        </p:nvSpPr>
        <p:spPr>
          <a:xfrm>
            <a:off x="685800" y="2133600"/>
            <a:ext cx="7696200" cy="1938338"/>
          </a:xfrm>
        </p:spPr>
        <p:txBody>
          <a:bodyPr lIns="91425" tIns="45700" rIns="91425" bIns="45700" anchor="ctr">
            <a:spAutoFit/>
          </a:bodyPr>
          <a:lstStyle/>
          <a:p>
            <a:pPr eaLnBrk="1" hangingPunct="1">
              <a:buClr>
                <a:srgbClr val="000000"/>
              </a:buClr>
              <a:buSzPct val="25000"/>
            </a:pPr>
            <a:r>
              <a:rPr lang="en-US" dirty="0" smtClean="0">
                <a:ea typeface="ＭＳ Ｐゴシック" pitchFamily="34" charset="-128"/>
                <a:sym typeface="Arial" charset="0"/>
              </a:rPr>
              <a:t>Introduction to the Math Shifts of the Common Core </a:t>
            </a:r>
            <a:br>
              <a:rPr lang="en-US" dirty="0" smtClean="0">
                <a:ea typeface="ＭＳ Ｐゴシック" pitchFamily="34" charset="-128"/>
                <a:sym typeface="Arial" charset="0"/>
              </a:rPr>
            </a:br>
            <a:r>
              <a:rPr lang="en-US" dirty="0" smtClean="0">
                <a:ea typeface="ＭＳ Ｐゴシック" pitchFamily="34" charset="-128"/>
                <a:sym typeface="Arial" charset="0"/>
              </a:rPr>
              <a:t>State Standards</a:t>
            </a:r>
            <a:endParaRPr lang="en-US" i="1" dirty="0" smtClean="0">
              <a:ea typeface="ＭＳ Ｐゴシック" pitchFamily="34" charset="-128"/>
              <a:sym typeface="Arial" charset="0"/>
            </a:endParaRPr>
          </a:p>
        </p:txBody>
      </p:sp>
      <p:sp>
        <p:nvSpPr>
          <p:cNvPr id="2" name="Subtitle 1"/>
          <p:cNvSpPr>
            <a:spLocks noGrp="1"/>
          </p:cNvSpPr>
          <p:nvPr>
            <p:ph type="subTitle" idx="1"/>
          </p:nvPr>
        </p:nvSpPr>
        <p:spPr>
          <a:xfrm>
            <a:off x="685800" y="4271963"/>
            <a:ext cx="6400800" cy="1344612"/>
          </a:xfrm>
        </p:spPr>
        <p:txBody>
          <a:bodyPr/>
          <a:lstStyle/>
          <a:p>
            <a:pPr eaLnBrk="1" hangingPunct="1">
              <a:defRPr/>
            </a:pPr>
            <a:endParaRPr lang="en-US" dirty="0">
              <a:ea typeface="+mn-ea"/>
              <a:cs typeface="+mn-cs"/>
            </a:endParaRPr>
          </a:p>
        </p:txBody>
      </p:sp>
      <p:pic>
        <p:nvPicPr>
          <p:cNvPr id="5" name="Picture 4" descr="C:\Users\SAP\Desktop\SAP_iTunesCover_square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800" y="2286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hape 136"/>
          <p:cNvSpPr>
            <a:spLocks noChangeAspect="1"/>
          </p:cNvSpPr>
          <p:nvPr/>
        </p:nvSpPr>
        <p:spPr bwMode="auto">
          <a:xfrm>
            <a:off x="1627188" y="1257300"/>
            <a:ext cx="5915025" cy="47561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7891" name="Shape 137"/>
          <p:cNvSpPr txBox="1">
            <a:spLocks noChangeArrowheads="1"/>
          </p:cNvSpPr>
          <p:nvPr/>
        </p:nvSpPr>
        <p:spPr bwMode="auto">
          <a:xfrm>
            <a:off x="179388" y="1390650"/>
            <a:ext cx="1447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buSzPct val="25000"/>
            </a:pPr>
            <a:r>
              <a:rPr lang="en-US" b="1"/>
              <a:t>Mathematics topics intended at each grade by at least two-thirds of A+ countries</a:t>
            </a:r>
          </a:p>
        </p:txBody>
      </p:sp>
      <p:sp>
        <p:nvSpPr>
          <p:cNvPr id="37892" name="Shape 138"/>
          <p:cNvSpPr txBox="1">
            <a:spLocks noChangeArrowheads="1"/>
          </p:cNvSpPr>
          <p:nvPr/>
        </p:nvSpPr>
        <p:spPr bwMode="auto">
          <a:xfrm>
            <a:off x="7543800" y="1390650"/>
            <a:ext cx="14636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b="1"/>
              <a:t>Mathematics topics intended at each grade by at least two-thirds of 21 U.S. states</a:t>
            </a:r>
          </a:p>
        </p:txBody>
      </p:sp>
      <p:sp>
        <p:nvSpPr>
          <p:cNvPr id="139" name="Shape 139"/>
          <p:cNvSpPr txBox="1"/>
          <p:nvPr/>
        </p:nvSpPr>
        <p:spPr>
          <a:xfrm>
            <a:off x="447675" y="481013"/>
            <a:ext cx="8047038" cy="523875"/>
          </a:xfrm>
          <a:prstGeom prst="rect">
            <a:avLst/>
          </a:prstGeom>
          <a:noFill/>
          <a:ln>
            <a:noFill/>
          </a:ln>
        </p:spPr>
        <p:txBody>
          <a:bodyPr lIns="91425" tIns="45700" rIns="91425" bIns="45700">
            <a:spAutoFit/>
          </a:bodyPr>
          <a:lstStyle/>
          <a:p>
            <a:pPr fontAlgn="auto">
              <a:spcBef>
                <a:spcPts val="0"/>
              </a:spcBef>
              <a:spcAft>
                <a:spcPts val="0"/>
              </a:spcAft>
              <a:buSzPct val="25000"/>
              <a:defRPr/>
            </a:pPr>
            <a:r>
              <a:rPr lang="x-none" sz="2800" b="1">
                <a:solidFill>
                  <a:srgbClr val="17375E"/>
                </a:solidFill>
                <a:latin typeface="Century Gothic" pitchFamily="34" charset="0"/>
                <a:ea typeface="+mj-ea"/>
                <a:cs typeface="+mj-cs"/>
                <a:sym typeface="Arial"/>
                <a:rtl val="0"/>
              </a:rPr>
              <a:t>The shape of math in A+ countries</a:t>
            </a:r>
          </a:p>
        </p:txBody>
      </p:sp>
      <p:sp>
        <p:nvSpPr>
          <p:cNvPr id="37894" name="Shape 140"/>
          <p:cNvSpPr>
            <a:spLocks noChangeArrowheads="1"/>
          </p:cNvSpPr>
          <p:nvPr/>
        </p:nvSpPr>
        <p:spPr bwMode="auto">
          <a:xfrm>
            <a:off x="1668463" y="6029325"/>
            <a:ext cx="63087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p>
            <a:pPr>
              <a:buSzPct val="25000"/>
            </a:pPr>
            <a:r>
              <a:rPr lang="en-US" sz="1200" i="1" baseline="30000"/>
              <a:t>1 </a:t>
            </a:r>
            <a:r>
              <a:rPr lang="en-US" sz="1200" i="1"/>
              <a:t>Schmidt, Houang, &amp; Cogan, </a:t>
            </a:r>
            <a:r>
              <a:rPr lang="ja-JP" altLang="en-US" sz="1200" i="1"/>
              <a:t>“</a:t>
            </a:r>
            <a:r>
              <a:rPr lang="en-US" altLang="ja-JP" sz="1200" i="1"/>
              <a:t>A Coherent Curriculum: The Case of Mathematics.</a:t>
            </a:r>
            <a:r>
              <a:rPr lang="ja-JP" altLang="en-US" sz="1200" i="1"/>
              <a:t>”</a:t>
            </a:r>
            <a:r>
              <a:rPr lang="en-US" altLang="ja-JP" sz="1200" i="1"/>
              <a:t> (2002). </a:t>
            </a:r>
            <a:endParaRPr lang="en-US" sz="1200" i="1"/>
          </a:p>
        </p:txBody>
      </p:sp>
      <p:sp>
        <p:nvSpPr>
          <p:cNvPr id="37895"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8A99673F-F0D9-4E97-850F-4B797478A4E8}" type="slidenum">
              <a:rPr lang="en-US" smtClean="0">
                <a:solidFill>
                  <a:srgbClr val="FFFFFF"/>
                </a:solidFill>
              </a:rPr>
              <a:pPr eaLnBrk="1" hangingPunct="1"/>
              <a:t>10</a:t>
            </a:fld>
            <a:endParaRPr lang="en-US" smtClean="0">
              <a:solidFill>
                <a:srgbClr val="FFFF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06DA4958-CE30-468D-8BEB-EBF922FCB3CE}" type="slidenum">
              <a:rPr lang="en-US" smtClean="0">
                <a:solidFill>
                  <a:srgbClr val="FFFFFF"/>
                </a:solidFill>
              </a:rPr>
              <a:pPr eaLnBrk="1" hangingPunct="1"/>
              <a:t>11</a:t>
            </a:fld>
            <a:endParaRPr lang="en-US" smtClean="0">
              <a:solidFill>
                <a:srgbClr val="FFFFFF"/>
              </a:solidFill>
            </a:endParaRPr>
          </a:p>
        </p:txBody>
      </p:sp>
      <p:graphicFrame>
        <p:nvGraphicFramePr>
          <p:cNvPr id="6" name="Shape 185"/>
          <p:cNvGraphicFramePr>
            <a:graphicFrameLocks noGrp="1"/>
          </p:cNvGraphicFramePr>
          <p:nvPr/>
        </p:nvGraphicFramePr>
        <p:xfrm>
          <a:off x="609600" y="1225550"/>
          <a:ext cx="7772400" cy="5072066"/>
        </p:xfrm>
        <a:graphic>
          <a:graphicData uri="http://schemas.openxmlformats.org/drawingml/2006/table">
            <a:tbl>
              <a:tblPr/>
              <a:tblGrid>
                <a:gridCol w="1593850"/>
                <a:gridCol w="6178550"/>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a:ln>
                            <a:noFill/>
                          </a:ln>
                          <a:solidFill>
                            <a:schemeClr val="tx1"/>
                          </a:solidFill>
                          <a:effectLst/>
                          <a:latin typeface="Calibri" charset="0"/>
                          <a:ea typeface="ＭＳ Ｐゴシック" charset="0"/>
                          <a:cs typeface="Calibri" charset="0"/>
                          <a:sym typeface="Arial" charset="0"/>
                        </a:rPr>
                        <a:t>K                                                                                                            12</a:t>
                      </a:r>
                    </a:p>
                  </a:txBody>
                  <a:tcPr marL="51375" marR="51375" marT="0" marB="0" horzOverflow="overflow">
                    <a:lnL>
                      <a:noFill/>
                    </a:lnL>
                    <a:lnR>
                      <a:noFill/>
                    </a:lnR>
                    <a:lnT>
                      <a:noFill/>
                    </a:lnT>
                    <a:lnB>
                      <a:noFill/>
                    </a:lnB>
                    <a:lnTlToBr>
                      <a:noFill/>
                    </a:lnTlToBr>
                    <a:lnBlToTr>
                      <a:noFill/>
                    </a:lnBlToTr>
                    <a:noFill/>
                  </a:tcPr>
                </a:tc>
              </a:tr>
              <a:tr h="728663">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a:ln>
                            <a:noFill/>
                          </a:ln>
                          <a:solidFill>
                            <a:schemeClr val="tx1"/>
                          </a:solidFill>
                          <a:effectLst/>
                          <a:latin typeface="Calibri" charset="0"/>
                          <a:ea typeface="ＭＳ Ｐゴシック" charset="0"/>
                          <a:cs typeface="Calibri" charset="0"/>
                          <a:sym typeface="Arial" charset="0"/>
                        </a:rPr>
                        <a:t>Number and Operations</a:t>
                      </a:r>
                    </a:p>
                  </a:txBody>
                  <a:tcPr marL="51375" marR="513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solidFill>
                      <a:srgbClr val="FFFF00"/>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r>
              <a:tr h="728663">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a:ln>
                            <a:noFill/>
                          </a:ln>
                          <a:solidFill>
                            <a:schemeClr val="tx1"/>
                          </a:solidFill>
                          <a:effectLst/>
                          <a:latin typeface="Calibri" charset="0"/>
                          <a:ea typeface="ＭＳ Ｐゴシック" charset="0"/>
                          <a:cs typeface="Calibri" charset="0"/>
                          <a:sym typeface="Arial" charset="0"/>
                        </a:rPr>
                        <a:t>Measurement and Geometry</a:t>
                      </a:r>
                    </a:p>
                  </a:txBody>
                  <a:tcPr marL="51375" marR="513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solidFill>
                      <a:srgbClr val="00B050"/>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r>
              <a:tr h="728663">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a:ln>
                            <a:noFill/>
                          </a:ln>
                          <a:solidFill>
                            <a:schemeClr val="tx1"/>
                          </a:solidFill>
                          <a:effectLst/>
                          <a:latin typeface="Calibri" charset="0"/>
                          <a:ea typeface="ＭＳ Ｐゴシック" charset="0"/>
                          <a:cs typeface="Calibri" charset="0"/>
                          <a:sym typeface="Arial" charset="0"/>
                        </a:rPr>
                        <a:t>Algebra and Functions</a:t>
                      </a:r>
                    </a:p>
                  </a:txBody>
                  <a:tcPr marL="51375" marR="513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solidFill>
                      <a:srgbClr val="0000FF"/>
                    </a:solidFill>
                  </a:tcPr>
                </a:tc>
              </a:tr>
              <a:tr h="5667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noFill/>
                  </a:tcPr>
                </a:tc>
              </a:tr>
              <a:tr h="728663">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800" b="1" i="0" u="none" strike="noStrike" cap="none" normalizeH="0" baseline="0">
                          <a:ln>
                            <a:noFill/>
                          </a:ln>
                          <a:solidFill>
                            <a:schemeClr val="tx1"/>
                          </a:solidFill>
                          <a:effectLst/>
                          <a:latin typeface="Calibri" charset="0"/>
                          <a:ea typeface="ＭＳ Ｐゴシック" charset="0"/>
                          <a:cs typeface="Calibri" charset="0"/>
                          <a:sym typeface="Arial" charset="0"/>
                        </a:rPr>
                        <a:t>Statistics and Probability</a:t>
                      </a:r>
                    </a:p>
                  </a:txBody>
                  <a:tcPr marL="51375" marR="51375"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2" marB="91432" horzOverflow="overflow">
                    <a:lnL>
                      <a:noFill/>
                    </a:lnL>
                    <a:lnR>
                      <a:noFill/>
                    </a:lnR>
                    <a:lnT>
                      <a:noFill/>
                    </a:lnT>
                    <a:lnB>
                      <a:noFill/>
                    </a:lnB>
                    <a:lnTlToBr>
                      <a:noFill/>
                    </a:lnTlToBr>
                    <a:lnBlToTr>
                      <a:noFill/>
                    </a:lnBlToTr>
                    <a:solidFill>
                      <a:srgbClr val="FF0000"/>
                    </a:solidFill>
                  </a:tcPr>
                </a:tc>
              </a:tr>
            </a:tbl>
          </a:graphicData>
        </a:graphic>
      </p:graphicFrame>
      <p:sp>
        <p:nvSpPr>
          <p:cNvPr id="38932" name="Shape 186"/>
          <p:cNvSpPr>
            <a:spLocks noGrp="1"/>
          </p:cNvSpPr>
          <p:nvPr>
            <p:ph type="title"/>
          </p:nvPr>
        </p:nvSpPr>
        <p:spPr>
          <a:xfrm>
            <a:off x="457200" y="493713"/>
            <a:ext cx="8229600" cy="523875"/>
          </a:xfrm>
        </p:spPr>
        <p:txBody>
          <a:bodyPr tIns="45700" bIns="45700">
            <a:spAutoFit/>
          </a:bodyPr>
          <a:lstStyle/>
          <a:p>
            <a:pPr eaLnBrk="1" hangingPunct="1">
              <a:buClr>
                <a:srgbClr val="000000"/>
              </a:buClr>
              <a:buSzPct val="25000"/>
            </a:pPr>
            <a:r>
              <a:rPr lang="en-US" smtClean="0">
                <a:ea typeface="ＭＳ Ｐゴシック" pitchFamily="34" charset="-128"/>
              </a:rPr>
              <a:t>Traditional U.S. Approach</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170A64CC-A4E0-4CA5-9667-B14ABB40C532}" type="slidenum">
              <a:rPr lang="en-US" smtClean="0">
                <a:solidFill>
                  <a:srgbClr val="FFFFFF"/>
                </a:solidFill>
              </a:rPr>
              <a:pPr eaLnBrk="1" hangingPunct="1"/>
              <a:t>12</a:t>
            </a:fld>
            <a:endParaRPr lang="en-US" smtClean="0">
              <a:solidFill>
                <a:srgbClr val="FFFFFF"/>
              </a:solidFill>
            </a:endParaRPr>
          </a:p>
        </p:txBody>
      </p:sp>
      <p:sp>
        <p:nvSpPr>
          <p:cNvPr id="39939" name="Shape 192"/>
          <p:cNvSpPr>
            <a:spLocks noGrp="1"/>
          </p:cNvSpPr>
          <p:nvPr>
            <p:ph type="title"/>
          </p:nvPr>
        </p:nvSpPr>
        <p:spPr>
          <a:xfrm>
            <a:off x="457200" y="107950"/>
            <a:ext cx="8229600" cy="952500"/>
          </a:xfrm>
        </p:spPr>
        <p:txBody>
          <a:bodyPr tIns="45700" bIns="45700">
            <a:spAutoFit/>
          </a:bodyPr>
          <a:lstStyle/>
          <a:p>
            <a:pPr eaLnBrk="1" hangingPunct="1">
              <a:buClr>
                <a:srgbClr val="000000"/>
              </a:buClr>
              <a:buSzPct val="25000"/>
            </a:pPr>
            <a:r>
              <a:rPr lang="en-US" smtClean="0">
                <a:solidFill>
                  <a:srgbClr val="17375E"/>
                </a:solidFill>
                <a:ea typeface="ＭＳ Ｐゴシック" pitchFamily="34" charset="-128"/>
              </a:rPr>
              <a:t>Focusing Attention Within Number and Operations</a:t>
            </a:r>
          </a:p>
        </p:txBody>
      </p:sp>
      <p:graphicFrame>
        <p:nvGraphicFramePr>
          <p:cNvPr id="7" name="Shape 193"/>
          <p:cNvGraphicFramePr>
            <a:graphicFrameLocks noGrp="1"/>
          </p:cNvGraphicFramePr>
          <p:nvPr/>
        </p:nvGraphicFramePr>
        <p:xfrm>
          <a:off x="1143000" y="1524000"/>
          <a:ext cx="6858000" cy="4868863"/>
        </p:xfrm>
        <a:graphic>
          <a:graphicData uri="http://schemas.openxmlformats.org/drawingml/2006/table">
            <a:tbl>
              <a:tblPr/>
              <a:tblGrid>
                <a:gridCol w="382588"/>
                <a:gridCol w="382587"/>
                <a:gridCol w="381000"/>
                <a:gridCol w="382588"/>
                <a:gridCol w="528637"/>
                <a:gridCol w="528638"/>
                <a:gridCol w="527050"/>
                <a:gridCol w="406400"/>
                <a:gridCol w="468312"/>
                <a:gridCol w="468313"/>
                <a:gridCol w="466725"/>
                <a:gridCol w="406400"/>
                <a:gridCol w="1528762"/>
              </a:tblGrid>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rowSpan="3" gridSpan="6">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Operations and Algebraic Thinking</a:t>
                      </a:r>
                    </a:p>
                  </a:txBody>
                  <a:tcPr marL="61175" marR="61175" marT="0" marB="0" anchor="ctr" horzOverflow="overflow">
                    <a:lnL>
                      <a:noFill/>
                    </a:lnL>
                    <a:lnR>
                      <a:noFill/>
                    </a:lnR>
                    <a:lnT>
                      <a:noFill/>
                    </a:lnT>
                    <a:lnB>
                      <a:noFill/>
                    </a:lnB>
                    <a:lnTlToBr>
                      <a:noFill/>
                    </a:lnTlToBr>
                    <a:lnBlToTr>
                      <a:noFill/>
                    </a:lnBlToTr>
                    <a:solidFill>
                      <a:srgbClr val="FFFF66"/>
                    </a:solidFill>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rowSpan="3" gridSpan="3">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Expressions and Equations</a:t>
                      </a:r>
                    </a:p>
                  </a:txBody>
                  <a:tcPr marL="61175" marR="61175" marT="0" marB="0" anchor="ctr" horzOverflow="overflow">
                    <a:lnL>
                      <a:noFill/>
                    </a:lnL>
                    <a:lnR>
                      <a:noFill/>
                    </a:lnR>
                    <a:lnT>
                      <a:noFill/>
                    </a:lnT>
                    <a:lnB>
                      <a:noFill/>
                    </a:lnB>
                    <a:lnTlToBr>
                      <a:noFill/>
                    </a:lnTlToBr>
                    <a:lnBlToTr>
                      <a:noFill/>
                    </a:lnBlToTr>
                    <a:solidFill>
                      <a:srgbClr val="99FF66"/>
                    </a:solidFill>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rowSpan="7">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Algebra</a:t>
                      </a:r>
                    </a:p>
                  </a:txBody>
                  <a:tcPr marL="61175" marR="61175" marT="0" marB="0" anchor="ctr" horzOverflow="overflow">
                    <a:lnL>
                      <a:noFill/>
                    </a:lnL>
                    <a:lnR>
                      <a:noFill/>
                    </a:lnR>
                    <a:lnT>
                      <a:noFill/>
                    </a:lnT>
                    <a:lnB>
                      <a:noFill/>
                    </a:lnB>
                    <a:lnTlToBr>
                      <a:noFill/>
                    </a:lnTlToBr>
                    <a:lnBlToTr>
                      <a:noFill/>
                    </a:lnBlToTr>
                    <a:solidFill>
                      <a:srgbClr val="00B050"/>
                    </a:solid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v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6"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tr>
              <a:tr h="677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6">
                  <a:txBody>
                    <a:bodyPr/>
                    <a:lstStyle/>
                    <a:p>
                      <a:pPr marL="0" marR="0" lvl="0" indent="0" algn="l" defTabSz="914400" rtl="0" eaLnBrk="1" fontAlgn="base" latinLnBrk="0" hangingPunct="1">
                        <a:lnSpc>
                          <a:spcPct val="115000"/>
                        </a:lnSpc>
                        <a:spcBef>
                          <a:spcPts val="600"/>
                        </a:spcBef>
                        <a:spcAft>
                          <a:spcPts val="60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Number and Operations—Base Ten</a:t>
                      </a:r>
                    </a:p>
                  </a:txBody>
                  <a:tcPr marL="61175" marR="61175" marT="0" marB="0" anchor="ctr" horzOverflow="overflow">
                    <a:lnL>
                      <a:noFill/>
                    </a:lnL>
                    <a:lnR>
                      <a:noFill/>
                    </a:lnR>
                    <a:lnT>
                      <a:noFill/>
                    </a:lnT>
                    <a:lnB>
                      <a:noFill/>
                    </a:lnB>
                    <a:lnTlToBr>
                      <a:noFill/>
                    </a:lnTlToBr>
                    <a:lnBlToTr>
                      <a:noFill/>
                    </a:lnBlToTr>
                    <a:solidFill>
                      <a:srgbClr val="FFCC6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rowSpan="3" gridSpan="3">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The Number System</a:t>
                      </a:r>
                    </a:p>
                  </a:txBody>
                  <a:tcPr marL="61175" marR="61175" marT="0" marB="0" anchor="ctr" horzOverflow="overflow">
                    <a:lnL>
                      <a:noFill/>
                    </a:lnL>
                    <a:lnR>
                      <a:noFill/>
                    </a:lnR>
                    <a:lnT>
                      <a:noFill/>
                    </a:lnT>
                    <a:lnB>
                      <a:noFill/>
                    </a:lnB>
                    <a:lnTlToBr>
                      <a:noFill/>
                    </a:lnTlToBr>
                    <a:lnBlToTr>
                      <a:noFill/>
                    </a:lnBlToTr>
                    <a:solidFill>
                      <a:srgbClr val="99FF99"/>
                    </a:solidFill>
                  </a:tcPr>
                </a:tc>
                <a:tc rowSpan="3" hMerge="1">
                  <a:txBody>
                    <a:bodyPr/>
                    <a:lstStyle/>
                    <a:p>
                      <a:endParaRPr lang="en-US"/>
                    </a:p>
                  </a:txBody>
                  <a:tcPr/>
                </a:tc>
                <a:tc rowSpan="3"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vMerge="1">
                  <a:txBody>
                    <a:bodyPr/>
                    <a:lstStyle/>
                    <a:p>
                      <a:endParaRPr lang="en-US"/>
                    </a:p>
                  </a:txBody>
                  <a:tcPr/>
                </a:tc>
              </a:tr>
              <a:tr h="1016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gridSpan="3">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Number and Operations—Fractions</a:t>
                      </a:r>
                    </a:p>
                  </a:txBody>
                  <a:tcPr marL="61175" marR="61175" marT="0" marB="0" anchor="ctr" horzOverflow="overflow">
                    <a:lnL>
                      <a:noFill/>
                    </a:lnL>
                    <a:lnR>
                      <a:noFill/>
                    </a:lnR>
                    <a:lnT>
                      <a:noFill/>
                    </a:lnT>
                    <a:lnB>
                      <a:noFill/>
                    </a:lnB>
                    <a:lnTlToBr>
                      <a:noFill/>
                    </a:lnTlToBr>
                    <a:lnBlToTr>
                      <a:noFill/>
                    </a:lnBlToTr>
                    <a:solidFill>
                      <a:srgbClr val="FFC000"/>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0" i="0" u="none" strike="noStrike" cap="none" normalizeH="0" baseline="0">
                          <a:ln>
                            <a:noFill/>
                          </a:ln>
                          <a:solidFill>
                            <a:srgbClr val="000000"/>
                          </a:solidFill>
                          <a:effectLst/>
                          <a:latin typeface="Calibri" charset="0"/>
                          <a:ea typeface="ＭＳ Ｐゴシック" charset="0"/>
                          <a:cs typeface="Calibri" charset="0"/>
                          <a:sym typeface="Arial" charset="0"/>
                        </a:rPr>
                        <a:t>→</a:t>
                      </a:r>
                    </a:p>
                  </a:txBody>
                  <a:tcPr marL="61175" marR="61175" marT="0" marB="0" anchor="ctr" horzOverflow="overflow">
                    <a:lnL>
                      <a:noFill/>
                    </a:lnL>
                    <a:lnR>
                      <a:noFill/>
                    </a:lnR>
                    <a:lnT>
                      <a:noFill/>
                    </a:lnT>
                    <a:lnB>
                      <a:noFill/>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vMerge="1">
                  <a:txBody>
                    <a:bodyPr/>
                    <a:lstStyle/>
                    <a:p>
                      <a:endParaRPr lang="en-US"/>
                    </a:p>
                  </a:txBody>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a:ln>
                          <a:noFill/>
                        </a:ln>
                        <a:solidFill>
                          <a:schemeClr val="tx1"/>
                        </a:solidFill>
                        <a:effectLst/>
                        <a:latin typeface="Arial" charset="0"/>
                        <a:ea typeface="ＭＳ Ｐゴシック" charset="0"/>
                        <a:cs typeface="Arial"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K</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1</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2</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3</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4</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5</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6</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7</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8</a:t>
                      </a:r>
                    </a:p>
                  </a:txBody>
                  <a:tcPr marL="61175" marR="61175"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a:ln>
                          <a:noFill/>
                        </a:ln>
                        <a:solidFill>
                          <a:schemeClr val="tx1"/>
                        </a:solidFill>
                        <a:effectLst/>
                        <a:latin typeface="Calibri" charset="0"/>
                        <a:ea typeface="ＭＳ Ｐゴシック" charset="0"/>
                        <a:cs typeface="Calibri" charset="0"/>
                        <a:sym typeface="Arial" charset="0"/>
                      </a:endParaRPr>
                    </a:p>
                  </a:txBody>
                  <a:tcPr marL="91425" marR="91425" marT="91435" marB="91435"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
                          <a:srgbClr val="000000"/>
                        </a:buClr>
                        <a:buSzPct val="25000"/>
                        <a:buFontTx/>
                        <a:buNone/>
                        <a:tabLst/>
                      </a:pPr>
                      <a:r>
                        <a:rPr kumimoji="0" lang="en-US" sz="1800" b="1" i="0" u="none" strike="noStrike" cap="none" normalizeH="0" baseline="0">
                          <a:ln>
                            <a:noFill/>
                          </a:ln>
                          <a:solidFill>
                            <a:srgbClr val="000000"/>
                          </a:solidFill>
                          <a:effectLst/>
                          <a:latin typeface="Calibri" charset="0"/>
                          <a:ea typeface="ＭＳ Ｐゴシック" charset="0"/>
                          <a:cs typeface="Calibri" charset="0"/>
                          <a:sym typeface="Arial" charset="0"/>
                        </a:rPr>
                        <a:t>High School</a:t>
                      </a:r>
                    </a:p>
                  </a:txBody>
                  <a:tcPr marL="61175" marR="61175" marT="0" marB="0" anchor="ctr" horzOverflow="overflow">
                    <a:lnL>
                      <a:noFill/>
                    </a:lnL>
                    <a:lnR>
                      <a:noFill/>
                    </a:lnR>
                    <a:lnT>
                      <a:noFill/>
                    </a:lnT>
                    <a:lnB>
                      <a:noFill/>
                    </a:lnB>
                    <a:lnTlToBr>
                      <a:noFill/>
                    </a:lnTlToBr>
                    <a:lnBlToTr>
                      <a:noFill/>
                    </a:lnBlToTr>
                    <a:noFill/>
                  </a:tcPr>
                </a:tc>
              </a:tr>
            </a:tbl>
          </a:graphicData>
        </a:graphic>
      </p:graphicFrame>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4F589A00-36FD-4210-88EC-02EB2D7D6485}" type="slidenum">
              <a:rPr lang="en-US" smtClean="0">
                <a:solidFill>
                  <a:srgbClr val="FFFFFF"/>
                </a:solidFill>
              </a:rPr>
              <a:pPr eaLnBrk="1" hangingPunct="1"/>
              <a:t>13</a:t>
            </a:fld>
            <a:endParaRPr lang="en-US" smtClean="0">
              <a:solidFill>
                <a:srgbClr val="FFFFFF"/>
              </a:solidFill>
            </a:endParaRPr>
          </a:p>
        </p:txBody>
      </p:sp>
      <p:pic>
        <p:nvPicPr>
          <p:cNvPr id="409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1066800"/>
            <a:ext cx="76422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16316" y="5181600"/>
            <a:ext cx="3889142" cy="461665"/>
          </a:xfrm>
          <a:prstGeom prst="rect">
            <a:avLst/>
          </a:prstGeom>
        </p:spPr>
        <p:txBody>
          <a:bodyPr wrap="none">
            <a:spAutoFit/>
          </a:bodyPr>
          <a:lstStyle/>
          <a:p>
            <a:r>
              <a:rPr lang="en-US" sz="2400" dirty="0">
                <a:latin typeface="+mj-lt"/>
                <a:hlinkClick r:id="rId4"/>
              </a:rPr>
              <a:t>https://vimeo.com/92784229</a:t>
            </a:r>
            <a:endParaRPr lang="en-US" sz="24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58708A35-329B-4716-B9B7-EAF98E5C2851}" type="slidenum">
              <a:rPr lang="en-US" smtClean="0">
                <a:solidFill>
                  <a:srgbClr val="FFFFFF"/>
                </a:solidFill>
              </a:rPr>
              <a:pPr eaLnBrk="1" hangingPunct="1"/>
              <a:t>14</a:t>
            </a:fld>
            <a:endParaRPr lang="en-US" smtClean="0">
              <a:solidFill>
                <a:srgbClr val="FFFFFF"/>
              </a:solidFill>
            </a:endParaRPr>
          </a:p>
        </p:txBody>
      </p:sp>
      <p:graphicFrame>
        <p:nvGraphicFramePr>
          <p:cNvPr id="7" name="Shape 199"/>
          <p:cNvGraphicFramePr>
            <a:graphicFrameLocks noGrp="1"/>
          </p:cNvGraphicFramePr>
          <p:nvPr/>
        </p:nvGraphicFramePr>
        <p:xfrm>
          <a:off x="503238" y="1241425"/>
          <a:ext cx="8137525" cy="5029200"/>
        </p:xfrm>
        <a:graphic>
          <a:graphicData uri="http://schemas.openxmlformats.org/drawingml/2006/table">
            <a:tbl>
              <a:tblPr/>
              <a:tblGrid>
                <a:gridCol w="1189037"/>
                <a:gridCol w="6948488"/>
              </a:tblGrid>
              <a:tr h="917575">
                <a:tc>
                  <a:txBody>
                    <a:bodyPr/>
                    <a:lstStyle/>
                    <a:p>
                      <a:pPr marL="228600" marR="0" lvl="0" indent="-228600" algn="ctr" defTabSz="914400" rtl="0" eaLnBrk="1" fontAlgn="base" latinLnBrk="0" hangingPunct="1">
                        <a:lnSpc>
                          <a:spcPct val="115000"/>
                        </a:lnSpc>
                        <a:spcBef>
                          <a:spcPct val="0"/>
                        </a:spcBef>
                        <a:spcAft>
                          <a:spcPct val="0"/>
                        </a:spcAft>
                        <a:buClrTx/>
                        <a:buSzPct val="25000"/>
                        <a:buFontTx/>
                        <a:buNone/>
                        <a:tabLst/>
                      </a:pPr>
                      <a:r>
                        <a:rPr kumimoji="0" lang="en-US" sz="2200" b="1" i="0" u="none" strike="noStrike" cap="none" normalizeH="0" baseline="0" dirty="0">
                          <a:ln>
                            <a:noFill/>
                          </a:ln>
                          <a:solidFill>
                            <a:schemeClr val="bg1"/>
                          </a:solidFill>
                          <a:effectLst/>
                          <a:latin typeface="Calibri" charset="0"/>
                          <a:ea typeface="ＭＳ Ｐゴシック" charset="0"/>
                          <a:cs typeface="Arial" charset="0"/>
                          <a:sym typeface="Arial" charset="0"/>
                        </a:rPr>
                        <a:t>Grade</a:t>
                      </a: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2200" b="1" i="0" u="none" strike="noStrike" cap="none" normalizeH="0" baseline="0">
                          <a:ln>
                            <a:noFill/>
                          </a:ln>
                          <a:solidFill>
                            <a:schemeClr val="bg1"/>
                          </a:solidFill>
                          <a:effectLst/>
                          <a:latin typeface="Calibri" charset="0"/>
                          <a:ea typeface="ＭＳ Ｐゴシック" charset="0"/>
                          <a:cs typeface="Arial" charset="0"/>
                          <a:sym typeface="Arial" charset="0"/>
                        </a:rPr>
                        <a:t>Focus Areas in Support of Rich Instruction and Expectations of Fluency and Conceptual Understanding</a:t>
                      </a:r>
                    </a:p>
                  </a:txBody>
                  <a:tcPr marL="68575" marR="68575"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K–2</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Addition and  subtraction  - concepts, skills, and problem solving and place value</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3–5</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Multiplication and division of whole numbers and fractions – concepts, skills, and problem solving</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6</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Ratios and proportional reasoning; early expressions and equations</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7</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Ratios and proportional reasoning; arithmetic of rational numbers</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r h="822325">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8</a:t>
                      </a: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sz="2200" b="0" i="0" u="none" strike="noStrike" cap="none" normalizeH="0" baseline="0">
                          <a:ln>
                            <a:noFill/>
                          </a:ln>
                          <a:solidFill>
                            <a:schemeClr val="tx1"/>
                          </a:solidFill>
                          <a:effectLst/>
                          <a:latin typeface="Calibri" charset="0"/>
                          <a:ea typeface="ＭＳ Ｐゴシック" charset="0"/>
                          <a:cs typeface="Arial" charset="0"/>
                          <a:sym typeface="Arial" charset="0"/>
                        </a:rPr>
                        <a:t>Linear </a:t>
                      </a:r>
                      <a:r>
                        <a:rPr kumimoji="0" lang="en-US" sz="2200" b="0" i="0" u="none" strike="noStrike" cap="none" normalizeH="0" baseline="0" smtClean="0">
                          <a:ln>
                            <a:noFill/>
                          </a:ln>
                          <a:solidFill>
                            <a:schemeClr val="tx1"/>
                          </a:solidFill>
                          <a:effectLst/>
                          <a:latin typeface="Calibri" charset="0"/>
                          <a:ea typeface="ＭＳ Ｐゴシック" charset="0"/>
                          <a:cs typeface="Arial" charset="0"/>
                          <a:sym typeface="Arial" charset="0"/>
                        </a:rPr>
                        <a:t>algebra and </a:t>
                      </a:r>
                      <a:r>
                        <a:rPr kumimoji="0" lang="en-US" sz="2200" b="0" i="0" u="none" strike="noStrike" cap="none" normalizeH="0" baseline="0" dirty="0" smtClean="0">
                          <a:ln>
                            <a:noFill/>
                          </a:ln>
                          <a:solidFill>
                            <a:schemeClr val="tx1"/>
                          </a:solidFill>
                          <a:effectLst/>
                          <a:latin typeface="Calibri" charset="0"/>
                          <a:ea typeface="ＭＳ Ｐゴシック" charset="0"/>
                          <a:cs typeface="Arial" charset="0"/>
                          <a:sym typeface="Arial" charset="0"/>
                        </a:rPr>
                        <a:t>linear functions</a:t>
                      </a:r>
                      <a:endParaRPr kumimoji="0" lang="en-US" sz="2200" b="0" i="0" u="none" strike="noStrike" cap="none" normalizeH="0" baseline="0" dirty="0">
                        <a:ln>
                          <a:noFill/>
                        </a:ln>
                        <a:solidFill>
                          <a:schemeClr val="tx1"/>
                        </a:solidFill>
                        <a:effectLst/>
                        <a:latin typeface="Calibri" charset="0"/>
                        <a:ea typeface="ＭＳ Ｐゴシック" charset="0"/>
                        <a:cs typeface="Arial" charset="0"/>
                        <a:sym typeface="Arial" charset="0"/>
                      </a:endParaRPr>
                    </a:p>
                  </a:txBody>
                  <a:tcPr marL="68575" marR="68575" marT="0" marB="0" anchor="ct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noFill/>
                  </a:tcPr>
                </a:tc>
              </a:tr>
            </a:tbl>
          </a:graphicData>
        </a:graphic>
      </p:graphicFrame>
      <p:sp>
        <p:nvSpPr>
          <p:cNvPr id="42013" name="Shape 200"/>
          <p:cNvSpPr txBox="1">
            <a:spLocks noChangeArrowheads="1"/>
          </p:cNvSpPr>
          <p:nvPr/>
        </p:nvSpPr>
        <p:spPr bwMode="auto">
          <a:xfrm>
            <a:off x="484188" y="500063"/>
            <a:ext cx="807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Clr>
                <a:srgbClr val="000000"/>
              </a:buClr>
              <a:buSzPct val="25000"/>
            </a:pPr>
            <a:r>
              <a:rPr lang="en-US" sz="2800" b="1">
                <a:solidFill>
                  <a:srgbClr val="17375E"/>
                </a:solidFill>
                <a:latin typeface="Century Gothic" pitchFamily="34" charset="0"/>
              </a:rPr>
              <a:t>Key Areas of Focus in Mathematics</a:t>
            </a: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txBox="1">
            <a:spLocks noGrp="1"/>
          </p:cNvSpPr>
          <p:nvPr>
            <p:ph type="title"/>
          </p:nvPr>
        </p:nvSpPr>
        <p:spPr>
          <a:xfrm>
            <a:off x="500063" y="503238"/>
            <a:ext cx="8229600" cy="523875"/>
          </a:xfrm>
        </p:spPr>
        <p:txBody>
          <a:bodyPr lIns="91425" tIns="45700" rIns="91425" bIns="45700">
            <a:spAutoFit/>
          </a:bodyPr>
          <a:lstStyle/>
          <a:p>
            <a:pPr eaLnBrk="1" fontAlgn="auto" hangingPunct="1">
              <a:spcBef>
                <a:spcPts val="0"/>
              </a:spcBef>
              <a:spcAft>
                <a:spcPts val="0"/>
              </a:spcAft>
              <a:buClr>
                <a:schemeClr val="dk1"/>
              </a:buClr>
              <a:buSzPct val="25000"/>
              <a:defRPr/>
            </a:pPr>
            <a:r>
              <a:rPr lang="x-none">
                <a:ea typeface="+mj-ea"/>
                <a:cs typeface="+mj-cs"/>
                <a:sym typeface="Arial"/>
                <a:rtl val="0"/>
              </a:rPr>
              <a:t>Group Discussion</a:t>
            </a:r>
          </a:p>
        </p:txBody>
      </p:sp>
      <p:sp>
        <p:nvSpPr>
          <p:cNvPr id="43011" name="Shape 168"/>
          <p:cNvSpPr>
            <a:spLocks noGrp="1"/>
          </p:cNvSpPr>
          <p:nvPr>
            <p:ph idx="1"/>
          </p:nvPr>
        </p:nvSpPr>
        <p:spPr>
          <a:xfrm>
            <a:off x="503238" y="1179513"/>
            <a:ext cx="8137525" cy="3068637"/>
          </a:xfrm>
        </p:spPr>
        <p:txBody>
          <a:bodyPr lIns="91425" tIns="45700" rIns="91425" bIns="45700">
            <a:spAutoFit/>
          </a:bodyPr>
          <a:lstStyle/>
          <a:p>
            <a:pPr eaLnBrk="1" hangingPunct="1">
              <a:spcBef>
                <a:spcPts val="638"/>
              </a:spcBef>
              <a:buClr>
                <a:srgbClr val="000000"/>
              </a:buClr>
              <a:buSzPct val="25000"/>
            </a:pPr>
            <a:r>
              <a:rPr lang="en-US" sz="2800" b="1" smtClean="0">
                <a:solidFill>
                  <a:srgbClr val="262626"/>
                </a:solidFill>
                <a:ea typeface="ＭＳ Ｐゴシック" pitchFamily="34" charset="-128"/>
                <a:cs typeface="Arial" charset="0"/>
                <a:sym typeface="Arial" charset="0"/>
              </a:rPr>
              <a:t>Shift #1: Focus strongly where the Standards focus.</a:t>
            </a:r>
          </a:p>
          <a:p>
            <a:pPr eaLnBrk="1" hangingPunct="1">
              <a:spcBef>
                <a:spcPts val="1800"/>
              </a:spcBef>
              <a:buClr>
                <a:srgbClr val="000000"/>
              </a:buClr>
              <a:buSzPct val="99000"/>
            </a:pPr>
            <a:r>
              <a:rPr lang="en-US" sz="2800" i="1" smtClean="0">
                <a:solidFill>
                  <a:srgbClr val="262626"/>
                </a:solidFill>
                <a:ea typeface="ＭＳ Ｐゴシック" pitchFamily="34" charset="-128"/>
                <a:cs typeface="Arial" charset="0"/>
                <a:sym typeface="Arial" charset="0"/>
              </a:rPr>
              <a:t>In your groups, discuss ways to respond to the following question, </a:t>
            </a:r>
            <a:r>
              <a:rPr lang="ja-JP" altLang="en-US" sz="2800" i="1" smtClean="0">
                <a:solidFill>
                  <a:srgbClr val="262626"/>
                </a:solidFill>
                <a:ea typeface="ＭＳ Ｐゴシック" pitchFamily="34" charset="-128"/>
                <a:cs typeface="Arial" charset="0"/>
                <a:sym typeface="Arial" charset="0"/>
              </a:rPr>
              <a:t>“</a:t>
            </a:r>
            <a:r>
              <a:rPr lang="en-US" altLang="ja-JP" sz="2800" i="1" smtClean="0">
                <a:solidFill>
                  <a:srgbClr val="262626"/>
                </a:solidFill>
                <a:ea typeface="ＭＳ Ｐゴシック" pitchFamily="34" charset="-128"/>
                <a:cs typeface="Arial" charset="0"/>
                <a:sym typeface="Arial" charset="0"/>
              </a:rPr>
              <a:t>Why focus? There’s so much math that students could be learning, why limit them to just a few things?</a:t>
            </a:r>
            <a:r>
              <a:rPr lang="ja-JP" altLang="en-US" sz="2800" i="1" smtClean="0">
                <a:solidFill>
                  <a:srgbClr val="262626"/>
                </a:solidFill>
                <a:ea typeface="ＭＳ Ｐゴシック" pitchFamily="34" charset="-128"/>
                <a:cs typeface="Arial" charset="0"/>
                <a:sym typeface="Arial" charset="0"/>
              </a:rPr>
              <a:t>”</a:t>
            </a:r>
            <a:endParaRPr lang="en-US" altLang="ja-JP" sz="2800" i="1" smtClean="0">
              <a:solidFill>
                <a:srgbClr val="262626"/>
              </a:solidFill>
              <a:ea typeface="ＭＳ Ｐゴシック" pitchFamily="34" charset="-128"/>
              <a:cs typeface="Arial" charset="0"/>
              <a:sym typeface="Arial" charset="0"/>
            </a:endParaRPr>
          </a:p>
          <a:p>
            <a:pPr eaLnBrk="1" hangingPunct="1"/>
            <a:endParaRPr lang="en-US" sz="3200" smtClean="0">
              <a:solidFill>
                <a:srgbClr val="262626"/>
              </a:solidFill>
              <a:latin typeface="Arial" charset="0"/>
              <a:ea typeface="ＭＳ Ｐゴシック" pitchFamily="34" charset="-128"/>
              <a:cs typeface="Arial" charset="0"/>
              <a:sym typeface="Arial" charset="0"/>
            </a:endParaRPr>
          </a:p>
        </p:txBody>
      </p:sp>
      <p:sp>
        <p:nvSpPr>
          <p:cNvPr id="43012"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A8FB725-7F85-4658-A29D-EBDB692D105A}" type="slidenum">
              <a:rPr lang="en-US" smtClean="0">
                <a:solidFill>
                  <a:srgbClr val="FFFFFF"/>
                </a:solidFill>
              </a:rPr>
              <a:pPr eaLnBrk="1" hangingPunct="1"/>
              <a:t>15</a:t>
            </a:fld>
            <a:endParaRPr lang="en-US" smtClean="0">
              <a:solidFill>
                <a:srgbClr val="FFFF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Shape 174"/>
          <p:cNvSpPr txBox="1">
            <a:spLocks noGrp="1"/>
          </p:cNvSpPr>
          <p:nvPr>
            <p:ph type="title"/>
          </p:nvPr>
        </p:nvSpPr>
        <p:spPr>
          <a:xfrm>
            <a:off x="509588" y="76200"/>
            <a:ext cx="8229600" cy="954088"/>
          </a:xfrm>
        </p:spPr>
        <p:txBody>
          <a:bodyPr lIns="91425" tIns="45700" rIns="91425" bIns="45700">
            <a:spAutoFit/>
          </a:bodyPr>
          <a:lstStyle/>
          <a:p>
            <a:pPr eaLnBrk="1" fontAlgn="auto" hangingPunct="1">
              <a:spcBef>
                <a:spcPts val="0"/>
              </a:spcBef>
              <a:spcAft>
                <a:spcPts val="0"/>
              </a:spcAft>
              <a:buClr>
                <a:schemeClr val="dk1"/>
              </a:buClr>
              <a:buSzPct val="25000"/>
              <a:buFont typeface="Arial"/>
              <a:buNone/>
              <a:defRPr/>
            </a:pPr>
            <a:r>
              <a:rPr lang="x-none">
                <a:ea typeface="+mj-ea"/>
                <a:cs typeface="+mj-cs"/>
                <a:sym typeface="Arial"/>
                <a:rtl val="0"/>
              </a:rPr>
              <a:t>Engaging with the shift: What do you think belongs in the major work of each grade?</a:t>
            </a:r>
          </a:p>
        </p:txBody>
      </p:sp>
      <p:graphicFrame>
        <p:nvGraphicFramePr>
          <p:cNvPr id="175" name="Shape 175"/>
          <p:cNvGraphicFramePr>
            <a:graphicFrameLocks noGrp="1"/>
          </p:cNvGraphicFramePr>
          <p:nvPr/>
        </p:nvGraphicFramePr>
        <p:xfrm>
          <a:off x="152400" y="1111250"/>
          <a:ext cx="8855075" cy="5457828"/>
        </p:xfrm>
        <a:graphic>
          <a:graphicData uri="http://schemas.openxmlformats.org/drawingml/2006/table">
            <a:tbl>
              <a:tblPr/>
              <a:tblGrid>
                <a:gridCol w="645316"/>
                <a:gridCol w="2582863"/>
                <a:gridCol w="2489990"/>
                <a:gridCol w="3136906"/>
              </a:tblGrid>
              <a:tr h="292669">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dirty="0">
                          <a:ln>
                            <a:noFill/>
                          </a:ln>
                          <a:solidFill>
                            <a:srgbClr val="FFFFFF"/>
                          </a:solidFill>
                          <a:effectLst/>
                          <a:latin typeface="Calibri" charset="0"/>
                          <a:ea typeface="ＭＳ Ｐゴシック" charset="0"/>
                          <a:cs typeface="Arial" charset="0"/>
                          <a:sym typeface="Arial" charset="0"/>
                        </a:rPr>
                        <a:t>Grade</a:t>
                      </a:r>
                    </a:p>
                  </a:txBody>
                  <a:tcPr marL="48800" marR="4880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3">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dirty="0">
                          <a:ln>
                            <a:noFill/>
                          </a:ln>
                          <a:solidFill>
                            <a:srgbClr val="FFFFFF"/>
                          </a:solidFill>
                          <a:effectLst/>
                          <a:latin typeface="Calibri" charset="0"/>
                          <a:ea typeface="ＭＳ Ｐゴシック" charset="0"/>
                          <a:cs typeface="Arial" charset="0"/>
                          <a:sym typeface="Arial" charset="0"/>
                        </a:rPr>
                        <a:t>Which two of the following represent areas of major focus for the indicated grade?</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n-US"/>
                    </a:p>
                  </a:txBody>
                  <a:tcPr/>
                </a:tc>
                <a:tc hMerge="1">
                  <a:txBody>
                    <a:bodyPr/>
                    <a:lstStyle/>
                    <a:p>
                      <a:endParaRPr lang="en-US"/>
                    </a:p>
                  </a:txBody>
                  <a:tcPr/>
                </a:tc>
              </a:tr>
              <a:tr h="419113">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K</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Compare numbers</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Use tally marks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Understand meaning of addition and subtraction</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425964">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1</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Add and subtract within 20</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Measure lengths indirectly and by iterating length units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Create and extend patterns and sequences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425964">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2</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Work with equal groups of objects to gain foundations for multiplication</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Understand place value</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Identify line of symmetry in two dimensional figures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425964">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3</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Multiply and divide within 100</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Identify the measures of central tendency and distribution</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Develop understanding of fractions as numbers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560956">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4</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Examine transformations on the coordinate plane</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Generalize place value understanding for multi-digit whole numbers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dirty="0">
                          <a:ln>
                            <a:noFill/>
                          </a:ln>
                          <a:solidFill>
                            <a:srgbClr val="000000"/>
                          </a:solidFill>
                          <a:effectLst/>
                          <a:latin typeface="Calibri" charset="0"/>
                          <a:ea typeface="ＭＳ Ｐゴシック" charset="0"/>
                          <a:cs typeface="Arial" charset="0"/>
                          <a:sym typeface="Arial" charset="0"/>
                        </a:rPr>
                        <a:t>Extend understanding of fraction equivalence and ordering</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638946">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5</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Understand and calculate probability of single events</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Understand the place value system</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Apply and extend previous understandings of multiplication and division to multiply and divide fractions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425964">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6</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Understand ratio concepts and use ratio reasoning to solve problems</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Identify and utilize rules of divisibility</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Apply and extend previous understandings of arithmetic to algebraic expressions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851926">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7</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Apply and extend previous understandings of operations with fractions to add, subtract, multiply, and divide rational numbers</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Use properties of operations to generate equivalent expressions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Generate the prime factorization of numbers to solve problems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425964">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8</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Standard form of a linear equation</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Define, evaluate, and compare functions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Understand and apply the Pythagorean Theorem</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83976">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Alg.1</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Quadratic inequalities</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Linear and quadratic functions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Creating equations to model situations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r h="280422">
                <a:tc>
                  <a:txBody>
                    <a:bodyPr/>
                    <a:lstStyle/>
                    <a:p>
                      <a:pPr marL="0" marR="0" lvl="0" indent="0" algn="ctr" defTabSz="914400" rtl="0" eaLnBrk="1" fontAlgn="base" latinLnBrk="0" hangingPunct="1">
                        <a:lnSpc>
                          <a:spcPct val="115000"/>
                        </a:lnSpc>
                        <a:spcBef>
                          <a:spcPct val="0"/>
                        </a:spcBef>
                        <a:spcAft>
                          <a:spcPct val="0"/>
                        </a:spcAft>
                        <a:buClrTx/>
                        <a:buSzPct val="25000"/>
                        <a:buFontTx/>
                        <a:buNone/>
                        <a:tabLst/>
                      </a:pPr>
                      <a:r>
                        <a:rPr kumimoji="0" lang="en-US" sz="1600" b="1" i="0" u="none" strike="noStrike" cap="none" normalizeH="0" baseline="0">
                          <a:ln>
                            <a:noFill/>
                          </a:ln>
                          <a:solidFill>
                            <a:srgbClr val="FFFFFF"/>
                          </a:solidFill>
                          <a:effectLst/>
                          <a:latin typeface="Calibri" charset="0"/>
                          <a:ea typeface="ＭＳ Ｐゴシック" charset="0"/>
                          <a:cs typeface="Arial" charset="0"/>
                          <a:sym typeface="Arial" charset="0"/>
                        </a:rPr>
                        <a:t>Alg.2</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Exponential and logarithmic functions</a:t>
                      </a:r>
                    </a:p>
                  </a:txBody>
                  <a:tcPr marL="48800" marR="48800" marT="0" marB="0" anchor="ctr" horzOverflow="overflow">
                    <a:lnL w="12700" cap="flat" cmpd="sng" algn="ctr">
                      <a:solidFill>
                        <a:schemeClr val="bg1"/>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a:ln>
                            <a:noFill/>
                          </a:ln>
                          <a:solidFill>
                            <a:srgbClr val="000000"/>
                          </a:solidFill>
                          <a:effectLst/>
                          <a:latin typeface="Calibri" charset="0"/>
                          <a:ea typeface="ＭＳ Ｐゴシック" charset="0"/>
                          <a:cs typeface="Arial" charset="0"/>
                          <a:sym typeface="Arial" charset="0"/>
                        </a:rPr>
                        <a:t>Polar coordinates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ct val="25000"/>
                        <a:buFontTx/>
                        <a:buNone/>
                        <a:tabLst/>
                      </a:pPr>
                      <a:r>
                        <a:rPr kumimoji="0" lang="en-US" sz="1200" b="0" i="0" u="none" strike="noStrike" cap="none" normalizeH="0" baseline="0" dirty="0">
                          <a:ln>
                            <a:noFill/>
                          </a:ln>
                          <a:solidFill>
                            <a:srgbClr val="000000"/>
                          </a:solidFill>
                          <a:effectLst/>
                          <a:latin typeface="Calibri" charset="0"/>
                          <a:ea typeface="ＭＳ Ｐゴシック" charset="0"/>
                          <a:cs typeface="Arial" charset="0"/>
                          <a:sym typeface="Arial" charset="0"/>
                        </a:rPr>
                        <a:t>Using functions to model situations</a:t>
                      </a:r>
                    </a:p>
                  </a:txBody>
                  <a:tcPr marL="48800" marR="48800" marT="0" marB="0"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2700" cap="flat" cmpd="sng" algn="ctr">
                      <a:solidFill>
                        <a:srgbClr val="7F7F7F"/>
                      </a:solidFill>
                      <a:prstDash val="solid"/>
                      <a:round/>
                      <a:headEnd type="none" w="med" len="med"/>
                      <a:tailEnd type="none" w="med" len="med"/>
                    </a:lnB>
                    <a:lnTlToBr>
                      <a:noFill/>
                    </a:lnTlToBr>
                    <a:lnBlToTr>
                      <a:noFill/>
                    </a:lnBlToTr>
                    <a:noFill/>
                  </a:tcPr>
                </a:tc>
              </a:tr>
            </a:tbl>
          </a:graphicData>
        </a:graphic>
      </p:graphicFrame>
      <p:sp>
        <p:nvSpPr>
          <p:cNvPr id="44112" name="Shape 176"/>
          <p:cNvSpPr>
            <a:spLocks noChangeArrowheads="1"/>
          </p:cNvSpPr>
          <p:nvPr/>
        </p:nvSpPr>
        <p:spPr bwMode="auto">
          <a:xfrm>
            <a:off x="2355850" y="1447800"/>
            <a:ext cx="184150"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p>
            <a:pPr>
              <a:buClr>
                <a:srgbClr val="000000"/>
              </a:buClr>
              <a:buSzPct val="25000"/>
              <a:buFont typeface="Arial" charset="0"/>
              <a:buNone/>
            </a:pPr>
            <a:endParaRPr lang="en-US"/>
          </a:p>
          <a:p>
            <a:endParaRPr lang="en-US"/>
          </a:p>
        </p:txBody>
      </p:sp>
      <p:sp>
        <p:nvSpPr>
          <p:cNvPr id="44113"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46309E5C-D0BB-46D7-A6F7-45A253F8927F}" type="slidenum">
              <a:rPr lang="en-US" smtClean="0">
                <a:solidFill>
                  <a:srgbClr val="FFFFFF"/>
                </a:solidFill>
              </a:rPr>
              <a:pPr eaLnBrk="1" hangingPunct="1"/>
              <a:t>16</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0F7D66C7-C2FF-419A-AF83-13C7A4D89999}" type="slidenum">
              <a:rPr lang="en-US" smtClean="0">
                <a:solidFill>
                  <a:srgbClr val="FFFFFF"/>
                </a:solidFill>
              </a:rPr>
              <a:pPr eaLnBrk="1" hangingPunct="1"/>
              <a:t>17</a:t>
            </a:fld>
            <a:endParaRPr lang="en-US" smtClean="0">
              <a:solidFill>
                <a:srgbClr val="FFFFFF"/>
              </a:solidFill>
            </a:endParaRPr>
          </a:p>
        </p:txBody>
      </p:sp>
      <p:sp>
        <p:nvSpPr>
          <p:cNvPr id="45059" name="Shape 213"/>
          <p:cNvSpPr txBox="1">
            <a:spLocks/>
          </p:cNvSpPr>
          <p:nvPr/>
        </p:nvSpPr>
        <p:spPr bwMode="auto">
          <a:xfrm>
            <a:off x="457200" y="103188"/>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Clr>
                <a:srgbClr val="000000"/>
              </a:buClr>
              <a:buSzPct val="25000"/>
            </a:pPr>
            <a:r>
              <a:rPr lang="en-US" sz="2800" b="1">
                <a:solidFill>
                  <a:srgbClr val="17375E"/>
                </a:solidFill>
                <a:latin typeface="Century Gothic" pitchFamily="34" charset="0"/>
              </a:rPr>
              <a:t>Shift #2: Coherence: Think Across Grades, and Link to Major Topics Within Grades</a:t>
            </a:r>
          </a:p>
        </p:txBody>
      </p:sp>
      <p:sp>
        <p:nvSpPr>
          <p:cNvPr id="6" name="Shape 214"/>
          <p:cNvSpPr txBox="1">
            <a:spLocks/>
          </p:cNvSpPr>
          <p:nvPr/>
        </p:nvSpPr>
        <p:spPr bwMode="auto">
          <a:xfrm>
            <a:off x="503238" y="1192213"/>
            <a:ext cx="8137525"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spAutoFit/>
          </a:bodyPr>
          <a:lstStyle>
            <a:lvl1pPr marL="0" indent="0" algn="l" rtl="0" fontAlgn="base">
              <a:spcBef>
                <a:spcPct val="20000"/>
              </a:spcBef>
              <a:spcAft>
                <a:spcPct val="0"/>
              </a:spcAft>
              <a:buFont typeface="Arial" charset="0"/>
              <a:buNone/>
              <a:defRPr sz="2400" kern="1200">
                <a:solidFill>
                  <a:schemeClr val="tx1">
                    <a:lumMod val="85000"/>
                    <a:lumOff val="15000"/>
                  </a:schemeClr>
                </a:solidFill>
                <a:latin typeface="+mn-lt"/>
                <a:ea typeface="+mn-ea"/>
                <a:cs typeface="+mn-cs"/>
              </a:defRPr>
            </a:lvl1pPr>
            <a:lvl2pPr marL="742950" indent="-285750" algn="l" rtl="0" fontAlgn="base">
              <a:spcBef>
                <a:spcPct val="20000"/>
              </a:spcBef>
              <a:spcAft>
                <a:spcPct val="0"/>
              </a:spcAft>
              <a:buFont typeface="Arial" pitchFamily="34" charset="0"/>
              <a:buChar char="•"/>
              <a:defRPr sz="2000" kern="1200">
                <a:solidFill>
                  <a:schemeClr val="tx1">
                    <a:lumMod val="85000"/>
                    <a:lumOff val="15000"/>
                  </a:schemeClr>
                </a:solidFill>
                <a:latin typeface="+mn-lt"/>
                <a:ea typeface="+mn-ea"/>
                <a:cs typeface="+mn-cs"/>
              </a:defRPr>
            </a:lvl2pPr>
            <a:lvl3pPr marL="1143000" indent="-228600" algn="l" rtl="0" fontAlgn="base">
              <a:spcBef>
                <a:spcPct val="20000"/>
              </a:spcBef>
              <a:spcAft>
                <a:spcPct val="0"/>
              </a:spcAft>
              <a:buFont typeface="Calibri" pitchFamily="34" charset="0"/>
              <a:buChar char="‒"/>
              <a:defRPr sz="1800" kern="1200">
                <a:solidFill>
                  <a:schemeClr val="tx1">
                    <a:lumMod val="85000"/>
                    <a:lumOff val="15000"/>
                  </a:schemeClr>
                </a:solidFill>
                <a:latin typeface="+mn-lt"/>
                <a:ea typeface="+mn-ea"/>
                <a:cs typeface="+mn-cs"/>
              </a:defRPr>
            </a:lvl3pPr>
            <a:lvl4pPr marL="1600200" indent="-228600" algn="l" rtl="0" fontAlgn="base">
              <a:spcBef>
                <a:spcPct val="20000"/>
              </a:spcBef>
              <a:spcAft>
                <a:spcPct val="0"/>
              </a:spcAft>
              <a:buFont typeface="Wingdings" pitchFamily="2" charset="2"/>
              <a:buChar char="§"/>
              <a:defRPr sz="1600" kern="1200">
                <a:solidFill>
                  <a:schemeClr val="tx1">
                    <a:lumMod val="85000"/>
                    <a:lumOff val="1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14000"/>
              </a:lnSpc>
              <a:spcBef>
                <a:spcPts val="1200"/>
              </a:spcBef>
              <a:buClr>
                <a:srgbClr val="000000"/>
              </a:buClr>
              <a:buSzPct val="132000"/>
              <a:buFont typeface="Arial" charset="0"/>
              <a:buChar char="•"/>
              <a:defRPr/>
            </a:pPr>
            <a:r>
              <a:rPr lang="x-none" sz="2800" smtClean="0">
                <a:solidFill>
                  <a:schemeClr val="tx1">
                    <a:lumMod val="95000"/>
                    <a:lumOff val="5000"/>
                  </a:schemeClr>
                </a:solidFill>
                <a:sym typeface="Arial"/>
                <a:rtl val="0"/>
              </a:rPr>
              <a:t>Carefully connect the learning within and across grades so that students can build new understanding on foundations built in previous years. </a:t>
            </a:r>
          </a:p>
          <a:p>
            <a:pPr marL="342900" indent="-342900">
              <a:lnSpc>
                <a:spcPct val="114000"/>
              </a:lnSpc>
              <a:spcBef>
                <a:spcPts val="1200"/>
              </a:spcBef>
              <a:buClr>
                <a:srgbClr val="000000"/>
              </a:buClr>
              <a:buSzPct val="132000"/>
              <a:buFont typeface="Arial" charset="0"/>
              <a:buChar char="•"/>
              <a:defRPr/>
            </a:pPr>
            <a:r>
              <a:rPr lang="x-none" sz="2800" smtClean="0">
                <a:solidFill>
                  <a:schemeClr val="tx1">
                    <a:lumMod val="95000"/>
                    <a:lumOff val="5000"/>
                  </a:schemeClr>
                </a:solidFill>
                <a:sym typeface="Arial"/>
                <a:rtl val="0"/>
              </a:rPr>
              <a:t>Begin to count on solid conceptual understanding of core content and build on it. Each standard is not a new event, but an extension of previous learning.</a:t>
            </a:r>
            <a:endParaRPr lang="x-none" sz="2800">
              <a:solidFill>
                <a:schemeClr val="tx1">
                  <a:lumMod val="95000"/>
                  <a:lumOff val="5000"/>
                </a:schemeClr>
              </a:solidFill>
              <a:sym typeface="Arial"/>
              <a:rtl val="0"/>
            </a:endParaRPr>
          </a:p>
        </p:txBody>
      </p:sp>
    </p:spTree>
  </p:cSld>
  <p:clrMapOvr>
    <a:masterClrMapping/>
  </p:clrMapOvr>
  <p:transition xmlns:p14="http://schemas.microsoft.com/office/powerpoint/2010/mai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00291140-9FC2-4FC0-AFA9-1C86B7A5326A}" type="slidenum">
              <a:rPr lang="en-US" smtClean="0">
                <a:solidFill>
                  <a:srgbClr val="FFFFFF"/>
                </a:solidFill>
              </a:rPr>
              <a:pPr eaLnBrk="1" hangingPunct="1"/>
              <a:t>18</a:t>
            </a:fld>
            <a:endParaRPr lang="en-US" smtClean="0">
              <a:solidFill>
                <a:srgbClr val="FFFFFF"/>
              </a:solidFill>
            </a:endParaRPr>
          </a:p>
        </p:txBody>
      </p:sp>
      <p:pic>
        <p:nvPicPr>
          <p:cNvPr id="46083" name="Picture 2" descr="C:\Users\crystal\Desktop\slide 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27429" y="5715000"/>
            <a:ext cx="3889142" cy="461665"/>
          </a:xfrm>
          <a:prstGeom prst="rect">
            <a:avLst/>
          </a:prstGeom>
        </p:spPr>
        <p:txBody>
          <a:bodyPr wrap="none">
            <a:spAutoFit/>
          </a:bodyPr>
          <a:lstStyle/>
          <a:p>
            <a:r>
              <a:rPr lang="en-US" sz="2400" dirty="0">
                <a:latin typeface="+mj-lt"/>
                <a:hlinkClick r:id="rId4"/>
              </a:rPr>
              <a:t>https://vimeo.com/92784230</a:t>
            </a:r>
            <a:endParaRPr lang="en-US" sz="24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7905295-FA49-44D2-828F-6B5D8D567F68}" type="slidenum">
              <a:rPr lang="en-US" smtClean="0">
                <a:solidFill>
                  <a:srgbClr val="FFFFFF"/>
                </a:solidFill>
              </a:rPr>
              <a:pPr eaLnBrk="1" hangingPunct="1"/>
              <a:t>19</a:t>
            </a:fld>
            <a:endParaRPr lang="en-US" smtClean="0">
              <a:solidFill>
                <a:srgbClr val="FFFFFF"/>
              </a:solidFill>
            </a:endParaRPr>
          </a:p>
        </p:txBody>
      </p:sp>
      <p:sp>
        <p:nvSpPr>
          <p:cNvPr id="47107" name="Shape 220"/>
          <p:cNvSpPr>
            <a:spLocks noGrp="1"/>
          </p:cNvSpPr>
          <p:nvPr>
            <p:ph type="title"/>
          </p:nvPr>
        </p:nvSpPr>
        <p:spPr>
          <a:xfrm>
            <a:off x="498475" y="479425"/>
            <a:ext cx="8229600" cy="523875"/>
          </a:xfrm>
        </p:spPr>
        <p:txBody>
          <a:bodyPr tIns="45700" bIns="45700">
            <a:spAutoFit/>
          </a:bodyPr>
          <a:lstStyle/>
          <a:p>
            <a:pPr eaLnBrk="1" hangingPunct="1">
              <a:buClr>
                <a:srgbClr val="000000"/>
              </a:buClr>
              <a:buSzPct val="25000"/>
            </a:pPr>
            <a:r>
              <a:rPr lang="en-US" smtClean="0">
                <a:solidFill>
                  <a:srgbClr val="17375E"/>
                </a:solidFill>
                <a:ea typeface="ＭＳ Ｐゴシック" pitchFamily="34" charset="-128"/>
                <a:sym typeface="Arial" charset="0"/>
              </a:rPr>
              <a:t>Coherence: </a:t>
            </a:r>
            <a:r>
              <a:rPr lang="en-US" i="1" smtClean="0">
                <a:solidFill>
                  <a:srgbClr val="17375E"/>
                </a:solidFill>
                <a:ea typeface="ＭＳ Ｐゴシック" pitchFamily="34" charset="-128"/>
                <a:sym typeface="Arial" charset="0"/>
              </a:rPr>
              <a:t>Think</a:t>
            </a:r>
            <a:r>
              <a:rPr lang="en-US" smtClean="0">
                <a:solidFill>
                  <a:srgbClr val="17375E"/>
                </a:solidFill>
                <a:ea typeface="ＭＳ Ｐゴシック" pitchFamily="34" charset="-128"/>
                <a:sym typeface="Arial" charset="0"/>
              </a:rPr>
              <a:t> Across Grades</a:t>
            </a:r>
          </a:p>
        </p:txBody>
      </p:sp>
      <p:sp>
        <p:nvSpPr>
          <p:cNvPr id="47108" name="Shape 221"/>
          <p:cNvSpPr>
            <a:spLocks noGrp="1"/>
          </p:cNvSpPr>
          <p:nvPr>
            <p:ph idx="1"/>
          </p:nvPr>
        </p:nvSpPr>
        <p:spPr>
          <a:xfrm>
            <a:off x="503238" y="1295400"/>
            <a:ext cx="8320087" cy="4114800"/>
          </a:xfrm>
        </p:spPr>
        <p:txBody>
          <a:bodyPr tIns="45700" bIns="45700">
            <a:spAutoFit/>
          </a:bodyPr>
          <a:lstStyle/>
          <a:p>
            <a:pPr marL="342900" indent="-342900" eaLnBrk="1" hangingPunct="1">
              <a:lnSpc>
                <a:spcPct val="90000"/>
              </a:lnSpc>
              <a:spcBef>
                <a:spcPts val="475"/>
              </a:spcBef>
              <a:spcAft>
                <a:spcPts val="1800"/>
              </a:spcAft>
              <a:buClr>
                <a:srgbClr val="000000"/>
              </a:buClr>
              <a:buSzPct val="25000"/>
            </a:pPr>
            <a:r>
              <a:rPr lang="en-US" i="1" smtClean="0">
                <a:solidFill>
                  <a:srgbClr val="000000"/>
                </a:solidFill>
                <a:ea typeface="ＭＳ Ｐゴシック" pitchFamily="34" charset="-128"/>
                <a:sym typeface="Arial" charset="0"/>
              </a:rPr>
              <a:t>Example: Fractions</a:t>
            </a:r>
          </a:p>
          <a:p>
            <a:pPr marL="342900" indent="-342900" eaLnBrk="1" hangingPunct="1">
              <a:lnSpc>
                <a:spcPct val="114000"/>
              </a:lnSpc>
              <a:spcBef>
                <a:spcPts val="475"/>
              </a:spcBef>
              <a:buClr>
                <a:srgbClr val="000000"/>
              </a:buClr>
              <a:buSzPct val="25000"/>
            </a:pPr>
            <a:r>
              <a:rPr lang="ja-JP" altLang="en-US" sz="2200" smtClean="0">
                <a:solidFill>
                  <a:srgbClr val="000000"/>
                </a:solidFill>
                <a:ea typeface="ＭＳ Ｐゴシック" pitchFamily="34" charset="-128"/>
                <a:sym typeface="Arial" charset="0"/>
              </a:rPr>
              <a:t>   “</a:t>
            </a:r>
            <a:r>
              <a:rPr lang="en-US" altLang="ja-JP" sz="2200" smtClean="0">
                <a:solidFill>
                  <a:srgbClr val="000000"/>
                </a:solidFill>
                <a:ea typeface="ＭＳ Ｐゴシック" pitchFamily="34" charset="-128"/>
                <a:sym typeface="Arial" charset="0"/>
              </a:rPr>
              <a:t>The </a:t>
            </a:r>
            <a:r>
              <a:rPr lang="en-US" altLang="ja-JP" sz="2200" b="1" smtClean="0">
                <a:solidFill>
                  <a:srgbClr val="C00000"/>
                </a:solidFill>
                <a:ea typeface="ＭＳ Ｐゴシック" pitchFamily="34" charset="-128"/>
                <a:sym typeface="Arial" charset="0"/>
              </a:rPr>
              <a:t>coherence</a:t>
            </a:r>
            <a:r>
              <a:rPr lang="en-US" altLang="ja-JP" sz="2200" smtClean="0">
                <a:solidFill>
                  <a:srgbClr val="000000"/>
                </a:solidFill>
                <a:ea typeface="ＭＳ Ｐゴシック" pitchFamily="34" charset="-128"/>
                <a:sym typeface="Arial" charset="0"/>
              </a:rPr>
              <a:t> and sequential nature of mathematics dictate the foundational skills that are necessary for the learning of algebra. The most important foundational skill not presently developed appears to be proficiency with fractions (including decimals, percents, and negative fractions). </a:t>
            </a:r>
            <a:r>
              <a:rPr lang="en-US" altLang="ja-JP" sz="2200" b="1" smtClean="0">
                <a:solidFill>
                  <a:srgbClr val="00B050"/>
                </a:solidFill>
                <a:ea typeface="ＭＳ Ｐゴシック" pitchFamily="34" charset="-128"/>
                <a:sym typeface="Arial" charset="0"/>
              </a:rPr>
              <a:t>The teaching of fractions must be acknowledged as critically important and improved before an increase in student achievement in algebra can be expected</a:t>
            </a:r>
            <a:r>
              <a:rPr lang="en-US" altLang="ja-JP" sz="2200" smtClean="0">
                <a:solidFill>
                  <a:srgbClr val="000000"/>
                </a:solidFill>
                <a:ea typeface="ＭＳ Ｐゴシック" pitchFamily="34" charset="-128"/>
                <a:sym typeface="Arial" charset="0"/>
              </a:rPr>
              <a:t>.</a:t>
            </a:r>
            <a:r>
              <a:rPr lang="ja-JP" altLang="en-US" sz="2200" smtClean="0">
                <a:solidFill>
                  <a:srgbClr val="000000"/>
                </a:solidFill>
                <a:ea typeface="ＭＳ Ｐゴシック" pitchFamily="34" charset="-128"/>
                <a:sym typeface="Arial" charset="0"/>
              </a:rPr>
              <a:t>”</a:t>
            </a:r>
            <a:endParaRPr lang="en-US" altLang="ja-JP" sz="2200" smtClean="0">
              <a:solidFill>
                <a:srgbClr val="000000"/>
              </a:solidFill>
              <a:ea typeface="ＭＳ Ｐゴシック" pitchFamily="34" charset="-128"/>
              <a:sym typeface="Arial" charset="0"/>
            </a:endParaRPr>
          </a:p>
          <a:p>
            <a:pPr marL="342900" indent="-342900" eaLnBrk="1" hangingPunct="1">
              <a:lnSpc>
                <a:spcPct val="114000"/>
              </a:lnSpc>
              <a:spcBef>
                <a:spcPts val="2400"/>
              </a:spcBef>
              <a:buClr>
                <a:srgbClr val="000000"/>
              </a:buClr>
              <a:buSzPct val="25000"/>
            </a:pPr>
            <a:r>
              <a:rPr lang="en-US" sz="2200" smtClean="0">
                <a:solidFill>
                  <a:srgbClr val="000000"/>
                </a:solidFill>
                <a:ea typeface="ＭＳ Ｐゴシック" pitchFamily="34" charset="-128"/>
                <a:sym typeface="Arial" charset="0"/>
              </a:rPr>
              <a:t>Final Report of the National Mathematics Advisory Panel (2008, p. 18) </a:t>
            </a:r>
          </a:p>
        </p:txBody>
      </p:sp>
    </p:spTree>
  </p:cSld>
  <p:clrMapOvr>
    <a:masterClrMapping/>
  </p:clrMapOvr>
  <p:transition xmlns:p14="http://schemas.microsoft.com/office/powerpoint/2010/mai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FC5BFF35-FA79-438D-8176-D7A4378EC8C6}" type="slidenum">
              <a:rPr lang="en-US" smtClean="0">
                <a:solidFill>
                  <a:srgbClr val="FFFFFF"/>
                </a:solidFill>
              </a:rPr>
              <a:pPr eaLnBrk="1" hangingPunct="1"/>
              <a:t>2</a:t>
            </a:fld>
            <a:endParaRPr lang="en-US" smtClean="0">
              <a:solidFill>
                <a:srgbClr val="FFFFFF"/>
              </a:solidFill>
            </a:endParaRPr>
          </a:p>
        </p:txBody>
      </p:sp>
      <p:pic>
        <p:nvPicPr>
          <p:cNvPr id="29699" name="Picture 2" descr="C:\Users\crystal\Desktop\vid slid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628900" y="5753100"/>
            <a:ext cx="3886200" cy="381000"/>
          </a:xfrm>
          <a:prstGeom prst="rect">
            <a:avLst/>
          </a:prstGeom>
        </p:spPr>
        <p:txBody>
          <a:bodyPr vert="horz" wrap="square" lIns="91440" tIns="45720" rIns="91440" bIns="45720" rtlCol="0">
            <a:noAutofit/>
          </a:bodyPr>
          <a:lstStyle/>
          <a:p>
            <a:r>
              <a:rPr lang="en-US" sz="2400" dirty="0">
                <a:solidFill>
                  <a:schemeClr val="tx1">
                    <a:lumMod val="50000"/>
                    <a:lumOff val="50000"/>
                  </a:schemeClr>
                </a:solidFill>
                <a:latin typeface="+mj-lt"/>
                <a:hlinkClick r:id="rId4"/>
              </a:rPr>
              <a:t>https://vimeo.com/92784226</a:t>
            </a:r>
            <a:endParaRPr lang="en-US" sz="2400" dirty="0" smtClean="0">
              <a:solidFill>
                <a:schemeClr val="tx1">
                  <a:lumMod val="50000"/>
                  <a:lumOff val="50000"/>
                </a:schemeClr>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130" name="Shape 202"/>
          <p:cNvGrpSpPr>
            <a:grpSpLocks/>
          </p:cNvGrpSpPr>
          <p:nvPr/>
        </p:nvGrpSpPr>
        <p:grpSpPr bwMode="auto">
          <a:xfrm>
            <a:off x="4237038" y="457200"/>
            <a:ext cx="4140200" cy="5621338"/>
            <a:chOff x="4705373" y="-114194"/>
            <a:chExt cx="3047962" cy="6665417"/>
          </a:xfrm>
        </p:grpSpPr>
        <p:sp>
          <p:nvSpPr>
            <p:cNvPr id="48138" name="Shape 203"/>
            <p:cNvSpPr txBox="1">
              <a:spLocks noChangeArrowheads="1"/>
            </p:cNvSpPr>
            <p:nvPr/>
          </p:nvSpPr>
          <p:spPr bwMode="auto">
            <a:xfrm>
              <a:off x="5738798" y="344488"/>
              <a:ext cx="2011362" cy="93194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spcAft>
                  <a:spcPts val="1000"/>
                </a:spcAft>
                <a:buClr>
                  <a:srgbClr val="000000"/>
                </a:buClr>
                <a:buSzPct val="25000"/>
                <a:buFont typeface="Arial" charset="0"/>
                <a:buNone/>
              </a:pPr>
              <a:r>
                <a:rPr lang="en-US" sz="1200"/>
                <a:t>4.NF.4. Apply and extend previous understandings of multiplication to multiply a fraction by a whole number.</a:t>
              </a:r>
            </a:p>
          </p:txBody>
        </p:sp>
        <p:sp>
          <p:nvSpPr>
            <p:cNvPr id="48139" name="Shape 204"/>
            <p:cNvSpPr txBox="1">
              <a:spLocks noChangeArrowheads="1"/>
            </p:cNvSpPr>
            <p:nvPr/>
          </p:nvSpPr>
          <p:spPr bwMode="auto">
            <a:xfrm>
              <a:off x="5741973" y="1642818"/>
              <a:ext cx="2011362" cy="201335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spcAft>
                  <a:spcPts val="1000"/>
                </a:spcAft>
                <a:buClr>
                  <a:srgbClr val="000000"/>
                </a:buClr>
                <a:buSzPct val="25000"/>
                <a:buFont typeface="Arial" charset="0"/>
                <a:buNone/>
              </a:pPr>
              <a:r>
                <a:rPr lang="en-US" sz="1200"/>
                <a:t>5.NF.4. Apply and extend previous understandings of multiplication to multiply a fraction or whole number by a fraction.</a:t>
              </a:r>
            </a:p>
            <a:p>
              <a:pPr eaLnBrk="1" hangingPunct="1">
                <a:spcAft>
                  <a:spcPts val="1000"/>
                </a:spcAft>
                <a:buClr>
                  <a:srgbClr val="000000"/>
                </a:buClr>
                <a:buSzPct val="25000"/>
                <a:buFont typeface="Arial" charset="0"/>
                <a:buNone/>
              </a:pPr>
              <a:r>
                <a:rPr lang="en-US" sz="1200"/>
                <a:t>5.NF.7. Apply and extend previous understandings of division to divide unit fractions by whole numbers and whole numbers by unit fractions.</a:t>
              </a:r>
            </a:p>
          </p:txBody>
        </p:sp>
        <p:sp>
          <p:nvSpPr>
            <p:cNvPr id="48140" name="Shape 205"/>
            <p:cNvSpPr txBox="1">
              <a:spLocks noChangeArrowheads="1"/>
            </p:cNvSpPr>
            <p:nvPr/>
          </p:nvSpPr>
          <p:spPr bwMode="auto">
            <a:xfrm>
              <a:off x="5715000" y="3962400"/>
              <a:ext cx="2011362" cy="25888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spcAft>
                  <a:spcPts val="1000"/>
                </a:spcAft>
                <a:buClr>
                  <a:srgbClr val="000000"/>
                </a:buClr>
                <a:buSzPct val="25000"/>
                <a:buFont typeface="Arial" charset="0"/>
                <a:buNone/>
              </a:pPr>
              <a:r>
                <a:rPr lang="en-US" sz="1200"/>
                <a:t>6.NS.  Apply and extend previous understandings of multiplication and division to divide fractions by fractions.</a:t>
              </a:r>
              <a:br>
                <a:rPr lang="en-US" sz="1200"/>
              </a:br>
              <a:r>
                <a:rPr lang="en-US" sz="1200"/>
                <a:t/>
              </a:r>
              <a:br>
                <a:rPr lang="en-US" sz="1200"/>
              </a:br>
              <a:r>
                <a:rPr lang="en-US" sz="1200"/>
                <a:t>6.NS.1. Interpret and compute quotients of fractions, and solve word problems involving division of fractions by fractions, e.g., by using visual fraction models and equations to represent </a:t>
              </a:r>
              <a:r>
                <a:rPr lang="en-US" sz="1200">
                  <a:solidFill>
                    <a:srgbClr val="FFFFFF"/>
                  </a:solidFill>
                </a:rPr>
                <a:t>the problem.</a:t>
              </a:r>
            </a:p>
          </p:txBody>
        </p:sp>
        <p:sp>
          <p:nvSpPr>
            <p:cNvPr id="48141" name="Shape 206"/>
            <p:cNvSpPr txBox="1">
              <a:spLocks noChangeArrowheads="1"/>
            </p:cNvSpPr>
            <p:nvPr/>
          </p:nvSpPr>
          <p:spPr bwMode="auto">
            <a:xfrm>
              <a:off x="4705375" y="569955"/>
              <a:ext cx="950913" cy="40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spcAft>
                  <a:spcPts val="1000"/>
                </a:spcAft>
                <a:buClr>
                  <a:srgbClr val="000000"/>
                </a:buClr>
                <a:buSzPct val="25000"/>
                <a:buFont typeface="Arial" charset="0"/>
                <a:buNone/>
              </a:pPr>
              <a:r>
                <a:rPr lang="en-US" sz="1600" b="1"/>
                <a:t>Grade 4</a:t>
              </a:r>
            </a:p>
          </p:txBody>
        </p:sp>
        <p:sp>
          <p:nvSpPr>
            <p:cNvPr id="48142" name="Shape 207"/>
            <p:cNvSpPr txBox="1">
              <a:spLocks noChangeArrowheads="1"/>
            </p:cNvSpPr>
            <p:nvPr/>
          </p:nvSpPr>
          <p:spPr bwMode="auto">
            <a:xfrm>
              <a:off x="4705373" y="2408989"/>
              <a:ext cx="950913" cy="40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spcAft>
                  <a:spcPts val="1000"/>
                </a:spcAft>
                <a:buClr>
                  <a:srgbClr val="000000"/>
                </a:buClr>
                <a:buSzPct val="25000"/>
                <a:buFont typeface="Arial" charset="0"/>
                <a:buNone/>
              </a:pPr>
              <a:r>
                <a:rPr lang="en-US" sz="1600" b="1"/>
                <a:t>Grade 5</a:t>
              </a:r>
            </a:p>
          </p:txBody>
        </p:sp>
        <p:sp>
          <p:nvSpPr>
            <p:cNvPr id="48143" name="Shape 208"/>
            <p:cNvSpPr txBox="1">
              <a:spLocks noChangeArrowheads="1"/>
            </p:cNvSpPr>
            <p:nvPr/>
          </p:nvSpPr>
          <p:spPr bwMode="auto">
            <a:xfrm>
              <a:off x="4705374" y="5016306"/>
              <a:ext cx="950913" cy="401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spcAft>
                  <a:spcPts val="1000"/>
                </a:spcAft>
                <a:buClr>
                  <a:srgbClr val="000000"/>
                </a:buClr>
                <a:buSzPct val="25000"/>
                <a:buFont typeface="Arial" charset="0"/>
                <a:buNone/>
              </a:pPr>
              <a:r>
                <a:rPr lang="en-US" sz="1600" b="1"/>
                <a:t>Grade 6</a:t>
              </a:r>
            </a:p>
          </p:txBody>
        </p:sp>
        <p:sp>
          <p:nvSpPr>
            <p:cNvPr id="48144" name="Shape 209"/>
            <p:cNvSpPr txBox="1">
              <a:spLocks noChangeArrowheads="1"/>
            </p:cNvSpPr>
            <p:nvPr/>
          </p:nvSpPr>
          <p:spPr bwMode="auto">
            <a:xfrm>
              <a:off x="6193652" y="-114194"/>
              <a:ext cx="949324" cy="43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spcAft>
                  <a:spcPts val="1000"/>
                </a:spcAft>
                <a:buClr>
                  <a:srgbClr val="000000"/>
                </a:buClr>
                <a:buSzPct val="25000"/>
                <a:buFont typeface="Arial" charset="0"/>
                <a:buNone/>
              </a:pPr>
              <a:r>
                <a:rPr lang="en-US" sz="1800" b="1"/>
                <a:t>CCSS</a:t>
              </a:r>
            </a:p>
          </p:txBody>
        </p:sp>
      </p:grpSp>
      <p:grpSp>
        <p:nvGrpSpPr>
          <p:cNvPr id="48131" name="Group 22"/>
          <p:cNvGrpSpPr>
            <a:grpSpLocks/>
          </p:cNvGrpSpPr>
          <p:nvPr/>
        </p:nvGrpSpPr>
        <p:grpSpPr bwMode="auto">
          <a:xfrm>
            <a:off x="950913" y="457200"/>
            <a:ext cx="2822575" cy="4910138"/>
            <a:chOff x="381000" y="381000"/>
            <a:chExt cx="2822670" cy="4910054"/>
          </a:xfrm>
        </p:grpSpPr>
        <p:pic>
          <p:nvPicPr>
            <p:cNvPr id="48134"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1000"/>
              <a:ext cx="2822670" cy="4868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AutoShape 2"/>
            <p:cNvSpPr>
              <a:spLocks noChangeArrowheads="1"/>
            </p:cNvSpPr>
            <p:nvPr/>
          </p:nvSpPr>
          <p:spPr bwMode="auto">
            <a:xfrm>
              <a:off x="453231" y="2286000"/>
              <a:ext cx="917575" cy="711200"/>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6" name="AutoShape 3"/>
            <p:cNvSpPr>
              <a:spLocks noChangeArrowheads="1"/>
            </p:cNvSpPr>
            <p:nvPr/>
          </p:nvSpPr>
          <p:spPr bwMode="auto">
            <a:xfrm>
              <a:off x="1520031" y="2362200"/>
              <a:ext cx="762000" cy="2928854"/>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8137" name="AutoShape 4"/>
            <p:cNvSpPr>
              <a:spLocks noChangeArrowheads="1"/>
            </p:cNvSpPr>
            <p:nvPr/>
          </p:nvSpPr>
          <p:spPr bwMode="auto">
            <a:xfrm>
              <a:off x="2434431" y="762000"/>
              <a:ext cx="552450" cy="847726"/>
            </a:xfrm>
            <a:prstGeom prst="roundRect">
              <a:avLst>
                <a:gd name="adj" fmla="val 16667"/>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48132"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6D7AC17C-C916-4963-9877-B34BD95F7835}" type="slidenum">
              <a:rPr lang="en-US" smtClean="0">
                <a:solidFill>
                  <a:srgbClr val="FFFFFF"/>
                </a:solidFill>
              </a:rPr>
              <a:pPr eaLnBrk="1" hangingPunct="1"/>
              <a:t>20</a:t>
            </a:fld>
            <a:endParaRPr lang="en-US" smtClean="0">
              <a:solidFill>
                <a:srgbClr val="FFFFFF"/>
              </a:solidFill>
            </a:endParaRPr>
          </a:p>
        </p:txBody>
      </p:sp>
      <p:sp>
        <p:nvSpPr>
          <p:cNvPr id="48133" name="Text Box 7"/>
          <p:cNvSpPr txBox="1">
            <a:spLocks noChangeArrowheads="1"/>
          </p:cNvSpPr>
          <p:nvPr/>
        </p:nvSpPr>
        <p:spPr bwMode="auto">
          <a:xfrm>
            <a:off x="947738" y="5418138"/>
            <a:ext cx="2743200" cy="8302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spcAft>
                <a:spcPts val="1000"/>
              </a:spcAft>
            </a:pPr>
            <a:r>
              <a:rPr lang="en-US" sz="1200" i="1">
                <a:solidFill>
                  <a:schemeClr val="tx1"/>
                </a:solidFill>
                <a:latin typeface="Calibri" pitchFamily="34" charset="0"/>
              </a:rPr>
              <a:t>Informing Grades 1-6 Mathematics Standards Development</a:t>
            </a:r>
            <a:r>
              <a:rPr lang="en-US" sz="1200" i="1">
                <a:latin typeface="Calibri" pitchFamily="34" charset="0"/>
              </a:rPr>
              <a:t>: What Can Be Learned from High-Performing Hong Kong, Singapore, and Korea?</a:t>
            </a:r>
            <a:r>
              <a:rPr lang="en-US" sz="1200">
                <a:latin typeface="Calibri" pitchFamily="34" charset="0"/>
              </a:rPr>
              <a:t> American Institutes for Research (2009, p. 13)</a:t>
            </a:r>
            <a:endParaRPr lang="en-US" sz="1800"/>
          </a:p>
        </p:txBody>
      </p:sp>
    </p:spTree>
  </p:cSld>
  <p:clrMapOvr>
    <a:masterClrMapping/>
  </p:clrMapOvr>
  <p:transition xmlns:p14="http://schemas.microsoft.com/office/powerpoint/2010/mai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215"/>
          <p:cNvSpPr>
            <a:spLocks noGrp="1"/>
          </p:cNvSpPr>
          <p:nvPr>
            <p:ph type="title"/>
          </p:nvPr>
        </p:nvSpPr>
        <p:spPr/>
        <p:txBody>
          <a:bodyPr lIns="91425" tIns="45700" rIns="91425" bIns="45700">
            <a:spAutoFit/>
          </a:bodyPr>
          <a:lstStyle/>
          <a:p>
            <a:pPr algn="ctr" eaLnBrk="1" hangingPunct="1">
              <a:buClr>
                <a:srgbClr val="000000"/>
              </a:buClr>
              <a:buSzPct val="25000"/>
            </a:pPr>
            <a:r>
              <a:rPr lang="en-US" sz="4400" b="0" smtClean="0">
                <a:solidFill>
                  <a:srgbClr val="000000"/>
                </a:solidFill>
                <a:latin typeface="Arial" charset="0"/>
                <a:ea typeface="ＭＳ Ｐゴシック" pitchFamily="34" charset="-128"/>
                <a:cs typeface="Arial" charset="0"/>
                <a:sym typeface="Arial" charset="0"/>
              </a:rPr>
              <a:t> </a:t>
            </a:r>
          </a:p>
        </p:txBody>
      </p:sp>
      <p:sp>
        <p:nvSpPr>
          <p:cNvPr id="49155" name="Shape 216"/>
          <p:cNvSpPr>
            <a:spLocks noGrp="1"/>
          </p:cNvSpPr>
          <p:nvPr>
            <p:ph idx="1"/>
          </p:nvPr>
        </p:nvSpPr>
        <p:spPr/>
        <p:txBody>
          <a:bodyPr lIns="91425" tIns="45700" rIns="91425" bIns="45700">
            <a:spAutoFit/>
          </a:bodyPr>
          <a:lstStyle/>
          <a:p>
            <a:pPr eaLnBrk="1" hangingPunct="1">
              <a:spcBef>
                <a:spcPts val="638"/>
              </a:spcBef>
              <a:buClr>
                <a:srgbClr val="000000"/>
              </a:buClr>
              <a:buSzPct val="25000"/>
            </a:pPr>
            <a:r>
              <a:rPr lang="en-US" sz="3200" smtClean="0">
                <a:solidFill>
                  <a:srgbClr val="000000"/>
                </a:solidFill>
                <a:latin typeface="Arial" charset="0"/>
                <a:ea typeface="ＭＳ Ｐゴシック" pitchFamily="34" charset="-128"/>
                <a:cs typeface="Arial" charset="0"/>
                <a:sym typeface="Arial" charset="0"/>
              </a:rPr>
              <a:t> </a:t>
            </a:r>
          </a:p>
        </p:txBody>
      </p:sp>
      <p:sp>
        <p:nvSpPr>
          <p:cNvPr id="49156" name="Shape 218"/>
          <p:cNvSpPr>
            <a:spLocks noGrp="1"/>
          </p:cNvSpPr>
          <p:nvPr>
            <p:ph type="sldNum" sz="quarter" idx="10"/>
          </p:nvPr>
        </p:nvSpPr>
        <p:spPr>
          <a:noFill/>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mtClean="0">
                <a:solidFill>
                  <a:srgbClr val="FFFFFF"/>
                </a:solidFill>
              </a:rPr>
              <a:t> </a:t>
            </a:r>
          </a:p>
        </p:txBody>
      </p:sp>
      <p:grpSp>
        <p:nvGrpSpPr>
          <p:cNvPr id="49157" name="Group 1"/>
          <p:cNvGrpSpPr>
            <a:grpSpLocks/>
          </p:cNvGrpSpPr>
          <p:nvPr/>
        </p:nvGrpSpPr>
        <p:grpSpPr bwMode="auto">
          <a:xfrm>
            <a:off x="444500" y="1609725"/>
            <a:ext cx="8255000" cy="4486275"/>
            <a:chOff x="364296" y="1870244"/>
            <a:chExt cx="8255756" cy="4486105"/>
          </a:xfrm>
        </p:grpSpPr>
        <p:grpSp>
          <p:nvGrpSpPr>
            <p:cNvPr id="49161" name="Shape 219"/>
            <p:cNvGrpSpPr>
              <a:grpSpLocks/>
            </p:cNvGrpSpPr>
            <p:nvPr/>
          </p:nvGrpSpPr>
          <p:grpSpPr bwMode="auto">
            <a:xfrm>
              <a:off x="364296" y="5631924"/>
              <a:ext cx="3665950" cy="724425"/>
              <a:chOff x="410747" y="4152237"/>
              <a:chExt cx="3665950" cy="724425"/>
            </a:xfrm>
          </p:grpSpPr>
          <p:sp>
            <p:nvSpPr>
              <p:cNvPr id="49171" name="Shape 220"/>
              <p:cNvSpPr>
                <a:spLocks noChangeArrowheads="1"/>
              </p:cNvSpPr>
              <p:nvPr/>
            </p:nvSpPr>
            <p:spPr bwMode="auto">
              <a:xfrm>
                <a:off x="457199" y="4152237"/>
                <a:ext cx="3619499" cy="2864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172" name="Shape 221"/>
              <p:cNvSpPr>
                <a:spLocks noChangeArrowheads="1"/>
              </p:cNvSpPr>
              <p:nvPr/>
            </p:nvSpPr>
            <p:spPr bwMode="auto">
              <a:xfrm>
                <a:off x="410747" y="4381500"/>
                <a:ext cx="3619499" cy="495162"/>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49162" name="Shape 222"/>
            <p:cNvGrpSpPr>
              <a:grpSpLocks/>
            </p:cNvGrpSpPr>
            <p:nvPr/>
          </p:nvGrpSpPr>
          <p:grpSpPr bwMode="auto">
            <a:xfrm>
              <a:off x="1640645" y="4282654"/>
              <a:ext cx="3619499" cy="1007088"/>
              <a:chOff x="1145345" y="3805369"/>
              <a:chExt cx="3619499" cy="1007088"/>
            </a:xfrm>
          </p:grpSpPr>
          <p:sp>
            <p:nvSpPr>
              <p:cNvPr id="49169" name="Shape 223"/>
              <p:cNvSpPr>
                <a:spLocks noChangeArrowheads="1"/>
              </p:cNvSpPr>
              <p:nvPr/>
            </p:nvSpPr>
            <p:spPr bwMode="auto">
              <a:xfrm>
                <a:off x="1145345" y="3805369"/>
                <a:ext cx="3619499" cy="29038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170" name="Shape 224"/>
              <p:cNvSpPr>
                <a:spLocks noChangeArrowheads="1"/>
              </p:cNvSpPr>
              <p:nvPr/>
            </p:nvSpPr>
            <p:spPr bwMode="auto">
              <a:xfrm>
                <a:off x="1145345" y="4095750"/>
                <a:ext cx="3619499" cy="716707"/>
              </a:xfrm>
              <a:prstGeom prst="rect">
                <a:avLst/>
              </a:prstGeom>
              <a:blipFill dpi="0" rotWithShape="1">
                <a:blip r:embed="rId6"/>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49163" name="Shape 225"/>
            <p:cNvGrpSpPr>
              <a:grpSpLocks/>
            </p:cNvGrpSpPr>
            <p:nvPr/>
          </p:nvGrpSpPr>
          <p:grpSpPr bwMode="auto">
            <a:xfrm>
              <a:off x="3706091" y="3181350"/>
              <a:ext cx="3637376" cy="846051"/>
              <a:chOff x="3983796" y="2934181"/>
              <a:chExt cx="3637376" cy="846051"/>
            </a:xfrm>
          </p:grpSpPr>
          <p:sp>
            <p:nvSpPr>
              <p:cNvPr id="49167" name="Shape 226"/>
              <p:cNvSpPr>
                <a:spLocks noChangeArrowheads="1"/>
              </p:cNvSpPr>
              <p:nvPr/>
            </p:nvSpPr>
            <p:spPr bwMode="auto">
              <a:xfrm>
                <a:off x="4030246" y="2934181"/>
                <a:ext cx="3590925" cy="247168"/>
              </a:xfrm>
              <a:prstGeom prst="rect">
                <a:avLst/>
              </a:prstGeom>
              <a:blipFill dpi="0" rotWithShape="1">
                <a:blip r:embed="rId7"/>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168" name="Shape 227"/>
              <p:cNvSpPr>
                <a:spLocks noChangeArrowheads="1"/>
              </p:cNvSpPr>
              <p:nvPr/>
            </p:nvSpPr>
            <p:spPr bwMode="auto">
              <a:xfrm>
                <a:off x="3983796" y="3181350"/>
                <a:ext cx="3590925" cy="598882"/>
              </a:xfrm>
              <a:prstGeom prst="rect">
                <a:avLst/>
              </a:prstGeom>
              <a:blipFill dpi="0" rotWithShape="1">
                <a:blip r:embed="rId8"/>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nvGrpSpPr>
            <p:cNvPr id="49164" name="Shape 228"/>
            <p:cNvGrpSpPr>
              <a:grpSpLocks/>
            </p:cNvGrpSpPr>
            <p:nvPr/>
          </p:nvGrpSpPr>
          <p:grpSpPr bwMode="auto">
            <a:xfrm>
              <a:off x="5055050" y="1870244"/>
              <a:ext cx="3565002" cy="939782"/>
              <a:chOff x="3477642" y="1127294"/>
              <a:chExt cx="3565002" cy="939782"/>
            </a:xfrm>
          </p:grpSpPr>
          <p:sp>
            <p:nvSpPr>
              <p:cNvPr id="49165" name="Shape 229"/>
              <p:cNvSpPr>
                <a:spLocks noChangeArrowheads="1"/>
              </p:cNvSpPr>
              <p:nvPr/>
            </p:nvSpPr>
            <p:spPr bwMode="auto">
              <a:xfrm>
                <a:off x="3477642" y="1127294"/>
                <a:ext cx="3565002" cy="216086"/>
              </a:xfrm>
              <a:prstGeom prst="rect">
                <a:avLst/>
              </a:prstGeom>
              <a:blipFill dpi="0" rotWithShape="1">
                <a:blip r:embed="rId9"/>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9166" name="Shape 230"/>
              <p:cNvSpPr>
                <a:spLocks noChangeArrowheads="1"/>
              </p:cNvSpPr>
              <p:nvPr/>
            </p:nvSpPr>
            <p:spPr bwMode="auto">
              <a:xfrm>
                <a:off x="3477642" y="1343380"/>
                <a:ext cx="3565002" cy="723695"/>
              </a:xfrm>
              <a:prstGeom prst="rect">
                <a:avLst/>
              </a:prstGeom>
              <a:blipFill dpi="0" rotWithShape="1">
                <a:blip r:embed="rId10"/>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grpSp>
      <p:sp>
        <p:nvSpPr>
          <p:cNvPr id="231" name="Shape 231"/>
          <p:cNvSpPr txBox="1"/>
          <p:nvPr/>
        </p:nvSpPr>
        <p:spPr>
          <a:xfrm>
            <a:off x="609600" y="1219200"/>
            <a:ext cx="3962400" cy="1200150"/>
          </a:xfrm>
          <a:prstGeom prst="rect">
            <a:avLst/>
          </a:prstGeom>
          <a:noFill/>
          <a:ln>
            <a:noFill/>
          </a:ln>
        </p:spPr>
        <p:txBody>
          <a:bodyPr lIns="91425" tIns="45700" rIns="91425" bIns="45700">
            <a:spAutoFit/>
          </a:bodyPr>
          <a:lstStyle/>
          <a:p>
            <a:pPr fontAlgn="auto">
              <a:spcBef>
                <a:spcPts val="480"/>
              </a:spcBef>
              <a:spcAft>
                <a:spcPts val="0"/>
              </a:spcAft>
              <a:buClr>
                <a:schemeClr val="dk1"/>
              </a:buClr>
              <a:buSzPct val="25000"/>
              <a:buFont typeface="Arial"/>
              <a:buNone/>
              <a:defRPr/>
            </a:pPr>
            <a:r>
              <a:rPr lang="x-none" sz="2400" b="1" kern="0">
                <a:solidFill>
                  <a:schemeClr val="dk1"/>
                </a:solidFill>
                <a:latin typeface="+mj-lt"/>
                <a:ea typeface="Arial"/>
                <a:cs typeface="Arial"/>
                <a:sym typeface="Arial"/>
                <a:rtl val="0"/>
              </a:rPr>
              <a:t>One of several staircases to algebra designed in the OA domain.</a:t>
            </a:r>
          </a:p>
        </p:txBody>
      </p:sp>
      <p:sp>
        <p:nvSpPr>
          <p:cNvPr id="232" name="Shape 232"/>
          <p:cNvSpPr txBox="1"/>
          <p:nvPr/>
        </p:nvSpPr>
        <p:spPr>
          <a:xfrm>
            <a:off x="457200" y="87313"/>
            <a:ext cx="8229600" cy="952500"/>
          </a:xfrm>
          <a:prstGeom prst="rect">
            <a:avLst/>
          </a:prstGeom>
          <a:noFill/>
          <a:ln>
            <a:noFill/>
          </a:ln>
        </p:spPr>
        <p:txBody>
          <a:bodyPr lIns="91425" tIns="45700" rIns="91425" bIns="45700">
            <a:spAutoFit/>
          </a:bodyPr>
          <a:lstStyle/>
          <a:p>
            <a:pPr>
              <a:buClr>
                <a:srgbClr val="000000"/>
              </a:buClr>
              <a:buSzPct val="25000"/>
              <a:buFont typeface="Arial"/>
              <a:buNone/>
              <a:defRPr/>
            </a:pPr>
            <a:r>
              <a:rPr lang="x-none" sz="2800" b="1">
                <a:solidFill>
                  <a:srgbClr val="17375E"/>
                </a:solidFill>
                <a:latin typeface="Century Gothic" pitchFamily="34" charset="0"/>
                <a:ea typeface="+mj-ea"/>
                <a:cs typeface="+mj-cs"/>
                <a:sym typeface="Arial"/>
                <a:rtl val="0"/>
              </a:rPr>
              <a:t>Alignment in Context: Neighboring Grades and Progressions</a:t>
            </a:r>
          </a:p>
        </p:txBody>
      </p:sp>
      <p:sp>
        <p:nvSpPr>
          <p:cNvPr id="49160" name="Slide Number Placeholder 5"/>
          <p:cNvSpPr txBox="1">
            <a:spLocks/>
          </p:cNvSpPr>
          <p:nvPr/>
        </p:nvSpPr>
        <p:spPr bwMode="auto">
          <a:xfrm>
            <a:off x="6929438" y="6542088"/>
            <a:ext cx="2133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fld id="{CB46CE22-E2E1-4FCD-95E3-76D10A2B0289}" type="slidenum">
              <a:rPr lang="en-US">
                <a:solidFill>
                  <a:srgbClr val="FFFFFF"/>
                </a:solidFill>
              </a:rPr>
              <a:pPr algn="r" eaLnBrk="1" hangingPunct="1"/>
              <a:t>21</a:t>
            </a:fld>
            <a:endParaRPr lang="en-US">
              <a:solidFill>
                <a:srgbClr val="FFFFFF"/>
              </a:solidFill>
            </a:endParaRPr>
          </a:p>
        </p:txBody>
      </p:sp>
    </p:spTree>
  </p:cSld>
  <p:clrMapOvr>
    <a:masterClrMapping/>
  </p:clrMapOvr>
  <p:transition xmlns:p14="http://schemas.microsoft.com/office/powerpoint/2010/mai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42206D02-B363-4807-AF08-0EC91CB47936}" type="slidenum">
              <a:rPr lang="en-US" smtClean="0">
                <a:solidFill>
                  <a:srgbClr val="FFFFFF"/>
                </a:solidFill>
              </a:rPr>
              <a:pPr eaLnBrk="1" hangingPunct="1"/>
              <a:t>22</a:t>
            </a:fld>
            <a:endParaRPr lang="en-US" smtClean="0">
              <a:solidFill>
                <a:srgbClr val="FFFFFF"/>
              </a:solidFill>
            </a:endParaRPr>
          </a:p>
        </p:txBody>
      </p:sp>
      <p:sp>
        <p:nvSpPr>
          <p:cNvPr id="50179" name="Shape 227"/>
          <p:cNvSpPr>
            <a:spLocks noChangeArrowheads="1"/>
          </p:cNvSpPr>
          <p:nvPr/>
        </p:nvSpPr>
        <p:spPr bwMode="auto">
          <a:xfrm>
            <a:off x="635000" y="2368550"/>
            <a:ext cx="8074025" cy="1423988"/>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7" name="Shape 228"/>
          <p:cNvSpPr txBox="1">
            <a:spLocks noChangeArrowheads="1"/>
          </p:cNvSpPr>
          <p:nvPr/>
        </p:nvSpPr>
        <p:spPr bwMode="auto">
          <a:xfrm>
            <a:off x="474663" y="488950"/>
            <a:ext cx="841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fontAlgn="auto" hangingPunct="1">
              <a:spcBef>
                <a:spcPts val="0"/>
              </a:spcBef>
              <a:spcAft>
                <a:spcPts val="0"/>
              </a:spcAft>
              <a:buClr>
                <a:schemeClr val="dk1"/>
              </a:buClr>
              <a:buSzPct val="25000"/>
              <a:defRPr/>
            </a:pPr>
            <a:r>
              <a:rPr lang="en-US" sz="2800" b="1" kern="0" dirty="0">
                <a:solidFill>
                  <a:schemeClr val="tx2">
                    <a:lumMod val="75000"/>
                  </a:schemeClr>
                </a:solidFill>
                <a:latin typeface="Century Gothic" pitchFamily="34" charset="0"/>
                <a:ea typeface="+mj-ea"/>
                <a:cs typeface="+mj-cs"/>
                <a:rtl val="0"/>
              </a:rPr>
              <a:t>Coherence: </a:t>
            </a:r>
            <a:r>
              <a:rPr lang="en-US" sz="2800" b="1" i="1" kern="0" dirty="0">
                <a:solidFill>
                  <a:schemeClr val="tx2">
                    <a:lumMod val="75000"/>
                  </a:schemeClr>
                </a:solidFill>
                <a:latin typeface="Century Gothic" pitchFamily="34" charset="0"/>
                <a:ea typeface="+mj-ea"/>
                <a:cs typeface="+mj-cs"/>
                <a:rtl val="0"/>
              </a:rPr>
              <a:t>Link</a:t>
            </a:r>
            <a:r>
              <a:rPr lang="en-US" sz="2800" b="1" kern="0" dirty="0">
                <a:solidFill>
                  <a:schemeClr val="tx2">
                    <a:lumMod val="75000"/>
                  </a:schemeClr>
                </a:solidFill>
                <a:latin typeface="Century Gothic" pitchFamily="34" charset="0"/>
                <a:ea typeface="+mj-ea"/>
                <a:cs typeface="+mj-cs"/>
                <a:rtl val="0"/>
              </a:rPr>
              <a:t> to </a:t>
            </a:r>
            <a:r>
              <a:rPr lang="en-US" sz="2800" b="1" kern="0" dirty="0" smtClean="0">
                <a:solidFill>
                  <a:schemeClr val="tx2">
                    <a:lumMod val="75000"/>
                  </a:schemeClr>
                </a:solidFill>
                <a:latin typeface="Century Gothic" pitchFamily="34" charset="0"/>
                <a:ea typeface="+mj-ea"/>
                <a:cs typeface="+mj-cs"/>
                <a:rtl val="0"/>
              </a:rPr>
              <a:t>Major </a:t>
            </a:r>
            <a:r>
              <a:rPr lang="en-US" sz="2800" b="1" kern="0" dirty="0">
                <a:solidFill>
                  <a:schemeClr val="tx2">
                    <a:lumMod val="75000"/>
                  </a:schemeClr>
                </a:solidFill>
                <a:latin typeface="Century Gothic" pitchFamily="34" charset="0"/>
                <a:ea typeface="+mj-ea"/>
                <a:cs typeface="+mj-cs"/>
                <a:rtl val="0"/>
              </a:rPr>
              <a:t>T</a:t>
            </a:r>
            <a:r>
              <a:rPr lang="en-US" sz="2800" b="1" kern="0" dirty="0" smtClean="0">
                <a:solidFill>
                  <a:schemeClr val="tx2">
                    <a:lumMod val="75000"/>
                  </a:schemeClr>
                </a:solidFill>
                <a:latin typeface="Century Gothic" pitchFamily="34" charset="0"/>
                <a:ea typeface="+mj-ea"/>
                <a:cs typeface="+mj-cs"/>
                <a:rtl val="0"/>
              </a:rPr>
              <a:t>opics </a:t>
            </a:r>
            <a:r>
              <a:rPr lang="en-US" sz="2800" b="1" kern="0" dirty="0">
                <a:solidFill>
                  <a:schemeClr val="tx2">
                    <a:lumMod val="75000"/>
                  </a:schemeClr>
                </a:solidFill>
                <a:latin typeface="Century Gothic" pitchFamily="34" charset="0"/>
                <a:ea typeface="+mj-ea"/>
                <a:cs typeface="+mj-cs"/>
                <a:rtl val="0"/>
              </a:rPr>
              <a:t>W</a:t>
            </a:r>
            <a:r>
              <a:rPr lang="en-US" sz="2800" b="1" kern="0" dirty="0" smtClean="0">
                <a:solidFill>
                  <a:schemeClr val="tx2">
                    <a:lumMod val="75000"/>
                  </a:schemeClr>
                </a:solidFill>
                <a:latin typeface="Century Gothic" pitchFamily="34" charset="0"/>
                <a:ea typeface="+mj-ea"/>
                <a:cs typeface="+mj-cs"/>
                <a:rtl val="0"/>
              </a:rPr>
              <a:t>ithin </a:t>
            </a:r>
            <a:r>
              <a:rPr lang="en-US" sz="2800" b="1" kern="0" dirty="0">
                <a:solidFill>
                  <a:schemeClr val="tx2">
                    <a:lumMod val="75000"/>
                  </a:schemeClr>
                </a:solidFill>
                <a:latin typeface="Century Gothic" pitchFamily="34" charset="0"/>
                <a:ea typeface="+mj-ea"/>
                <a:cs typeface="+mj-cs"/>
                <a:rtl val="0"/>
              </a:rPr>
              <a:t>G</a:t>
            </a:r>
            <a:r>
              <a:rPr lang="en-US" sz="2800" b="1" kern="0" dirty="0" smtClean="0">
                <a:solidFill>
                  <a:schemeClr val="tx2">
                    <a:lumMod val="75000"/>
                  </a:schemeClr>
                </a:solidFill>
                <a:latin typeface="Century Gothic" pitchFamily="34" charset="0"/>
                <a:ea typeface="+mj-ea"/>
                <a:cs typeface="+mj-cs"/>
                <a:rtl val="0"/>
              </a:rPr>
              <a:t>rades</a:t>
            </a:r>
            <a:endParaRPr lang="en-US" sz="2800" b="1" kern="0" dirty="0">
              <a:solidFill>
                <a:schemeClr val="tx2">
                  <a:lumMod val="75000"/>
                </a:schemeClr>
              </a:solidFill>
              <a:latin typeface="Century Gothic" pitchFamily="34" charset="0"/>
              <a:ea typeface="+mj-ea"/>
              <a:cs typeface="+mj-cs"/>
              <a:rtl val="0"/>
            </a:endParaRPr>
          </a:p>
        </p:txBody>
      </p:sp>
      <p:sp>
        <p:nvSpPr>
          <p:cNvPr id="50181" name="Shape 229"/>
          <p:cNvSpPr>
            <a:spLocks/>
          </p:cNvSpPr>
          <p:nvPr/>
        </p:nvSpPr>
        <p:spPr bwMode="auto">
          <a:xfrm>
            <a:off x="741363" y="2689225"/>
            <a:ext cx="7734300" cy="762000"/>
          </a:xfrm>
          <a:custGeom>
            <a:avLst/>
            <a:gdLst>
              <a:gd name="T0" fmla="*/ 3638550 w 7734300"/>
              <a:gd name="T1" fmla="*/ 0 h 762000"/>
              <a:gd name="T2" fmla="*/ 7734300 w 7734300"/>
              <a:gd name="T3" fmla="*/ 19050 h 762000"/>
              <a:gd name="T4" fmla="*/ 7734300 w 7734300"/>
              <a:gd name="T5" fmla="*/ 495300 h 762000"/>
              <a:gd name="T6" fmla="*/ 2114550 w 7734300"/>
              <a:gd name="T7" fmla="*/ 504825 h 762000"/>
              <a:gd name="T8" fmla="*/ 2114550 w 7734300"/>
              <a:gd name="T9" fmla="*/ 762000 h 762000"/>
              <a:gd name="T10" fmla="*/ 0 w 7734300"/>
              <a:gd name="T11" fmla="*/ 762000 h 762000"/>
              <a:gd name="T12" fmla="*/ 0 w 7734300"/>
              <a:gd name="T13" fmla="*/ 266700 h 762000"/>
              <a:gd name="T14" fmla="*/ 3638550 w 7734300"/>
              <a:gd name="T15" fmla="*/ 266700 h 762000"/>
              <a:gd name="T16" fmla="*/ 3638550 w 7734300"/>
              <a:gd name="T17" fmla="*/ 0 h 7620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34300"/>
              <a:gd name="T28" fmla="*/ 0 h 762000"/>
              <a:gd name="T29" fmla="*/ 7734300 w 7734300"/>
              <a:gd name="T30" fmla="*/ 762000 h 7620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34300" h="762000" extrusionOk="0">
                <a:moveTo>
                  <a:pt x="3638550" y="0"/>
                </a:moveTo>
                <a:lnTo>
                  <a:pt x="7734300" y="19050"/>
                </a:lnTo>
                <a:lnTo>
                  <a:pt x="7734300" y="495300"/>
                </a:lnTo>
                <a:lnTo>
                  <a:pt x="2114550" y="504825"/>
                </a:lnTo>
                <a:lnTo>
                  <a:pt x="2114550" y="762000"/>
                </a:lnTo>
                <a:lnTo>
                  <a:pt x="0" y="762000"/>
                </a:lnTo>
                <a:lnTo>
                  <a:pt x="0" y="266700"/>
                </a:lnTo>
                <a:lnTo>
                  <a:pt x="3638550" y="266700"/>
                </a:lnTo>
                <a:lnTo>
                  <a:pt x="3638550" y="0"/>
                </a:lnTo>
                <a:close/>
              </a:path>
            </a:pathLst>
          </a:custGeom>
          <a:noFill/>
          <a:ln w="9525" cap="flat">
            <a:solidFill>
              <a:srgbClr val="C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91425" tIns="45700" rIns="91425" bIns="45700" anchor="ctr">
            <a:spAutoFit/>
          </a:bodyPr>
          <a:lstStyle/>
          <a:p>
            <a:endParaRPr lang="en-US"/>
          </a:p>
        </p:txBody>
      </p:sp>
      <p:sp>
        <p:nvSpPr>
          <p:cNvPr id="50182" name="Shape 230"/>
          <p:cNvSpPr txBox="1">
            <a:spLocks noChangeArrowheads="1"/>
          </p:cNvSpPr>
          <p:nvPr/>
        </p:nvSpPr>
        <p:spPr bwMode="auto">
          <a:xfrm>
            <a:off x="635000" y="1397000"/>
            <a:ext cx="4849813"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lnSpc>
                <a:spcPct val="90000"/>
              </a:lnSpc>
              <a:spcBef>
                <a:spcPts val="475"/>
              </a:spcBef>
              <a:spcAft>
                <a:spcPts val="1800"/>
              </a:spcAft>
              <a:buClr>
                <a:srgbClr val="000000"/>
              </a:buClr>
              <a:buSzPct val="25000"/>
            </a:pPr>
            <a:r>
              <a:rPr lang="en-US" sz="2400" i="1">
                <a:latin typeface="Calibri" pitchFamily="34" charset="0"/>
              </a:rPr>
              <a:t>Example: Data Representation</a:t>
            </a:r>
          </a:p>
        </p:txBody>
      </p:sp>
      <p:sp>
        <p:nvSpPr>
          <p:cNvPr id="50183" name="Shape 231"/>
          <p:cNvSpPr txBox="1">
            <a:spLocks noChangeArrowheads="1"/>
          </p:cNvSpPr>
          <p:nvPr/>
        </p:nvSpPr>
        <p:spPr bwMode="auto">
          <a:xfrm>
            <a:off x="6461125" y="3878263"/>
            <a:ext cx="19986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2000"/>
              <a:t>Standard 3.MD.3</a:t>
            </a:r>
          </a:p>
        </p:txBody>
      </p:sp>
    </p:spTree>
  </p:cSld>
  <p:clrMapOvr>
    <a:masterClrMapping/>
  </p:clrMapOvr>
  <p:transition xmlns:p14="http://schemas.microsoft.com/office/powerpoint/2010/mai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1202" name="Shape 261"/>
          <p:cNvCxnSpPr>
            <a:cxnSpLocks noChangeShapeType="1"/>
          </p:cNvCxnSpPr>
          <p:nvPr/>
        </p:nvCxnSpPr>
        <p:spPr bwMode="auto">
          <a:xfrm>
            <a:off x="5181600" y="6705600"/>
            <a:ext cx="914400" cy="914400"/>
          </a:xfrm>
          <a:prstGeom prst="straightConnector1">
            <a:avLst/>
          </a:prstGeom>
          <a:noFill/>
          <a:ln w="9525">
            <a:solidFill>
              <a:srgbClr val="4A7DBB"/>
            </a:solidFill>
            <a:round/>
            <a:headEnd/>
            <a:tailEnd/>
          </a:ln>
          <a:extLst>
            <a:ext uri="{909E8E84-426E-40dd-AFC4-6F175D3DCCD1}">
              <a14:hiddenFill xmlns:a14="http://schemas.microsoft.com/office/drawing/2010/main">
                <a:noFill/>
              </a14:hiddenFill>
            </a:ext>
          </a:extLst>
        </p:spPr>
      </p:cxnSp>
      <p:sp>
        <p:nvSpPr>
          <p:cNvPr id="51203"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A5170F35-4418-44C5-ABE8-078B9F9E834B}" type="slidenum">
              <a:rPr lang="en-US" smtClean="0">
                <a:solidFill>
                  <a:srgbClr val="FFFFFF"/>
                </a:solidFill>
              </a:rPr>
              <a:pPr eaLnBrk="1" hangingPunct="1"/>
              <a:t>23</a:t>
            </a:fld>
            <a:endParaRPr lang="en-US" smtClean="0">
              <a:solidFill>
                <a:srgbClr val="FFFFFF"/>
              </a:solidFill>
            </a:endParaRPr>
          </a:p>
        </p:txBody>
      </p:sp>
      <p:sp>
        <p:nvSpPr>
          <p:cNvPr id="51204" name="Shape 238"/>
          <p:cNvSpPr>
            <a:spLocks noChangeArrowheads="1"/>
          </p:cNvSpPr>
          <p:nvPr/>
        </p:nvSpPr>
        <p:spPr bwMode="auto">
          <a:xfrm>
            <a:off x="735013" y="2684463"/>
            <a:ext cx="7583487" cy="61436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51205" name="Shape 239"/>
          <p:cNvSpPr txBox="1">
            <a:spLocks noChangeArrowheads="1"/>
          </p:cNvSpPr>
          <p:nvPr/>
        </p:nvSpPr>
        <p:spPr bwMode="auto">
          <a:xfrm>
            <a:off x="669925" y="1420813"/>
            <a:ext cx="6831013" cy="423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lnSpc>
                <a:spcPct val="90000"/>
              </a:lnSpc>
              <a:spcBef>
                <a:spcPts val="475"/>
              </a:spcBef>
              <a:spcAft>
                <a:spcPts val="1800"/>
              </a:spcAft>
              <a:buClr>
                <a:srgbClr val="000000"/>
              </a:buClr>
              <a:buSzPct val="25000"/>
            </a:pPr>
            <a:r>
              <a:rPr lang="en-US" sz="2400" i="1">
                <a:latin typeface="Calibri" pitchFamily="34" charset="0"/>
              </a:rPr>
              <a:t>Example: Geometric Measurement</a:t>
            </a:r>
          </a:p>
        </p:txBody>
      </p:sp>
      <p:sp>
        <p:nvSpPr>
          <p:cNvPr id="51206" name="Shape 240"/>
          <p:cNvSpPr txBox="1">
            <a:spLocks noChangeArrowheads="1"/>
          </p:cNvSpPr>
          <p:nvPr/>
        </p:nvSpPr>
        <p:spPr bwMode="auto">
          <a:xfrm>
            <a:off x="6305550" y="3694113"/>
            <a:ext cx="2159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2000"/>
              <a:t>3.MD, third cluster</a:t>
            </a:r>
          </a:p>
        </p:txBody>
      </p:sp>
      <p:cxnSp>
        <p:nvCxnSpPr>
          <p:cNvPr id="51207" name="Shape 241"/>
          <p:cNvCxnSpPr>
            <a:cxnSpLocks noChangeShapeType="1"/>
          </p:cNvCxnSpPr>
          <p:nvPr/>
        </p:nvCxnSpPr>
        <p:spPr bwMode="auto">
          <a:xfrm>
            <a:off x="6961188" y="2962275"/>
            <a:ext cx="1089025" cy="0"/>
          </a:xfrm>
          <a:prstGeom prst="straightConnector1">
            <a:avLst/>
          </a:prstGeom>
          <a:noFill/>
          <a:ln w="28575">
            <a:solidFill>
              <a:srgbClr val="C00000"/>
            </a:solidFill>
            <a:round/>
            <a:headEnd/>
            <a:tailEnd/>
          </a:ln>
          <a:extLst>
            <a:ext uri="{909E8E84-426E-40dd-AFC4-6F175D3DCCD1}">
              <a14:hiddenFill xmlns:a14="http://schemas.microsoft.com/office/drawing/2010/main">
                <a:noFill/>
              </a14:hiddenFill>
            </a:ext>
          </a:extLst>
        </p:spPr>
      </p:cxnSp>
      <p:cxnSp>
        <p:nvCxnSpPr>
          <p:cNvPr id="51208" name="Shape 242"/>
          <p:cNvCxnSpPr>
            <a:cxnSpLocks noChangeShapeType="1"/>
          </p:cNvCxnSpPr>
          <p:nvPr/>
        </p:nvCxnSpPr>
        <p:spPr bwMode="auto">
          <a:xfrm>
            <a:off x="823913" y="3225800"/>
            <a:ext cx="4214812" cy="0"/>
          </a:xfrm>
          <a:prstGeom prst="straightConnector1">
            <a:avLst/>
          </a:prstGeom>
          <a:noFill/>
          <a:ln w="28575">
            <a:solidFill>
              <a:srgbClr val="C00000"/>
            </a:solidFill>
            <a:round/>
            <a:headEnd/>
            <a:tailEnd/>
          </a:ln>
          <a:extLst>
            <a:ext uri="{909E8E84-426E-40dd-AFC4-6F175D3DCCD1}">
              <a14:hiddenFill xmlns:a14="http://schemas.microsoft.com/office/drawing/2010/main">
                <a:noFill/>
              </a14:hiddenFill>
            </a:ext>
          </a:extLst>
        </p:spPr>
      </p:cxnSp>
      <p:sp>
        <p:nvSpPr>
          <p:cNvPr id="16" name="Shape 228"/>
          <p:cNvSpPr txBox="1">
            <a:spLocks noChangeArrowheads="1"/>
          </p:cNvSpPr>
          <p:nvPr/>
        </p:nvSpPr>
        <p:spPr bwMode="auto">
          <a:xfrm>
            <a:off x="474663" y="488950"/>
            <a:ext cx="84121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fontAlgn="auto" hangingPunct="1">
              <a:spcBef>
                <a:spcPts val="0"/>
              </a:spcBef>
              <a:spcAft>
                <a:spcPts val="0"/>
              </a:spcAft>
              <a:buClr>
                <a:schemeClr val="dk1"/>
              </a:buClr>
              <a:buSzPct val="25000"/>
              <a:defRPr/>
            </a:pPr>
            <a:r>
              <a:rPr lang="en-US" sz="2800" b="1" kern="0" dirty="0">
                <a:solidFill>
                  <a:schemeClr val="tx2">
                    <a:lumMod val="75000"/>
                  </a:schemeClr>
                </a:solidFill>
                <a:latin typeface="Century Gothic" pitchFamily="34" charset="0"/>
                <a:ea typeface="+mj-ea"/>
                <a:cs typeface="+mj-cs"/>
                <a:rtl val="0"/>
              </a:rPr>
              <a:t>Coherence: </a:t>
            </a:r>
            <a:r>
              <a:rPr lang="en-US" sz="2800" b="1" i="1" kern="0" dirty="0">
                <a:solidFill>
                  <a:schemeClr val="tx2">
                    <a:lumMod val="75000"/>
                  </a:schemeClr>
                </a:solidFill>
                <a:latin typeface="Century Gothic" pitchFamily="34" charset="0"/>
                <a:ea typeface="+mj-ea"/>
                <a:cs typeface="+mj-cs"/>
                <a:rtl val="0"/>
              </a:rPr>
              <a:t>Link</a:t>
            </a:r>
            <a:r>
              <a:rPr lang="en-US" sz="2800" b="1" kern="0" dirty="0">
                <a:solidFill>
                  <a:schemeClr val="tx2">
                    <a:lumMod val="75000"/>
                  </a:schemeClr>
                </a:solidFill>
                <a:latin typeface="Century Gothic" pitchFamily="34" charset="0"/>
                <a:ea typeface="+mj-ea"/>
                <a:cs typeface="+mj-cs"/>
                <a:rtl val="0"/>
              </a:rPr>
              <a:t> to </a:t>
            </a:r>
            <a:r>
              <a:rPr lang="en-US" sz="2800" b="1" kern="0" dirty="0" smtClean="0">
                <a:solidFill>
                  <a:schemeClr val="tx2">
                    <a:lumMod val="75000"/>
                  </a:schemeClr>
                </a:solidFill>
                <a:latin typeface="Century Gothic" pitchFamily="34" charset="0"/>
                <a:ea typeface="+mj-ea"/>
                <a:cs typeface="+mj-cs"/>
                <a:rtl val="0"/>
              </a:rPr>
              <a:t>Major </a:t>
            </a:r>
            <a:r>
              <a:rPr lang="en-US" sz="2800" b="1" kern="0" dirty="0">
                <a:solidFill>
                  <a:schemeClr val="tx2">
                    <a:lumMod val="75000"/>
                  </a:schemeClr>
                </a:solidFill>
                <a:latin typeface="Century Gothic" pitchFamily="34" charset="0"/>
                <a:ea typeface="+mj-ea"/>
                <a:cs typeface="+mj-cs"/>
                <a:rtl val="0"/>
              </a:rPr>
              <a:t>T</a:t>
            </a:r>
            <a:r>
              <a:rPr lang="en-US" sz="2800" b="1" kern="0" dirty="0" smtClean="0">
                <a:solidFill>
                  <a:schemeClr val="tx2">
                    <a:lumMod val="75000"/>
                  </a:schemeClr>
                </a:solidFill>
                <a:latin typeface="Century Gothic" pitchFamily="34" charset="0"/>
                <a:ea typeface="+mj-ea"/>
                <a:cs typeface="+mj-cs"/>
                <a:rtl val="0"/>
              </a:rPr>
              <a:t>opics </a:t>
            </a:r>
            <a:r>
              <a:rPr lang="en-US" sz="2800" b="1" kern="0" dirty="0">
                <a:solidFill>
                  <a:schemeClr val="tx2">
                    <a:lumMod val="75000"/>
                  </a:schemeClr>
                </a:solidFill>
                <a:latin typeface="Century Gothic" pitchFamily="34" charset="0"/>
                <a:ea typeface="+mj-ea"/>
                <a:cs typeface="+mj-cs"/>
                <a:rtl val="0"/>
              </a:rPr>
              <a:t>W</a:t>
            </a:r>
            <a:r>
              <a:rPr lang="en-US" sz="2800" b="1" kern="0" dirty="0" smtClean="0">
                <a:solidFill>
                  <a:schemeClr val="tx2">
                    <a:lumMod val="75000"/>
                  </a:schemeClr>
                </a:solidFill>
                <a:latin typeface="Century Gothic" pitchFamily="34" charset="0"/>
                <a:ea typeface="+mj-ea"/>
                <a:cs typeface="+mj-cs"/>
                <a:rtl val="0"/>
              </a:rPr>
              <a:t>ithin </a:t>
            </a:r>
            <a:r>
              <a:rPr lang="en-US" sz="2800" b="1" kern="0" dirty="0">
                <a:solidFill>
                  <a:schemeClr val="tx2">
                    <a:lumMod val="75000"/>
                  </a:schemeClr>
                </a:solidFill>
                <a:latin typeface="Century Gothic" pitchFamily="34" charset="0"/>
                <a:ea typeface="+mj-ea"/>
                <a:cs typeface="+mj-cs"/>
                <a:rtl val="0"/>
              </a:rPr>
              <a:t>G</a:t>
            </a:r>
            <a:r>
              <a:rPr lang="en-US" sz="2800" b="1" kern="0" dirty="0" smtClean="0">
                <a:solidFill>
                  <a:schemeClr val="tx2">
                    <a:lumMod val="75000"/>
                  </a:schemeClr>
                </a:solidFill>
                <a:latin typeface="Century Gothic" pitchFamily="34" charset="0"/>
                <a:ea typeface="+mj-ea"/>
                <a:cs typeface="+mj-cs"/>
                <a:rtl val="0"/>
              </a:rPr>
              <a:t>rades</a:t>
            </a:r>
            <a:endParaRPr lang="en-US" sz="2800" b="1" kern="0" dirty="0">
              <a:solidFill>
                <a:schemeClr val="tx2">
                  <a:lumMod val="75000"/>
                </a:schemeClr>
              </a:solidFill>
              <a:latin typeface="Century Gothic" pitchFamily="34" charset="0"/>
              <a:ea typeface="+mj-ea"/>
              <a:cs typeface="+mj-cs"/>
              <a:rtl val="0"/>
            </a:endParaRPr>
          </a:p>
        </p:txBody>
      </p:sp>
    </p:spTree>
  </p:cSld>
  <p:clrMapOvr>
    <a:masterClrMapping/>
  </p:clrMapOvr>
  <p:transition xmlns:p14="http://schemas.microsoft.com/office/powerpoint/2010/mai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txBox="1">
            <a:spLocks noGrp="1"/>
          </p:cNvSpPr>
          <p:nvPr>
            <p:ph type="title"/>
          </p:nvPr>
        </p:nvSpPr>
        <p:spPr>
          <a:xfrm>
            <a:off x="490538" y="503238"/>
            <a:ext cx="8229600" cy="523875"/>
          </a:xfrm>
        </p:spPr>
        <p:txBody>
          <a:bodyPr lIns="91425" tIns="45700" rIns="91425" bIns="45700">
            <a:spAutoFit/>
          </a:bodyPr>
          <a:lstStyle/>
          <a:p>
            <a:pPr eaLnBrk="1" hangingPunct="1">
              <a:spcBef>
                <a:spcPts val="0"/>
              </a:spcBef>
              <a:spcAft>
                <a:spcPts val="0"/>
              </a:spcAft>
              <a:buClr>
                <a:schemeClr val="dk1"/>
              </a:buClr>
              <a:buSzPct val="25000"/>
              <a:defRPr/>
            </a:pPr>
            <a:r>
              <a:rPr lang="x-none">
                <a:ea typeface="+mj-ea"/>
                <a:cs typeface="+mj-cs"/>
                <a:sym typeface="Arial"/>
                <a:rtl val="0"/>
              </a:rPr>
              <a:t>Group Discussion</a:t>
            </a:r>
          </a:p>
        </p:txBody>
      </p:sp>
      <p:sp>
        <p:nvSpPr>
          <p:cNvPr id="52227" name="Shape 269"/>
          <p:cNvSpPr>
            <a:spLocks noGrp="1"/>
          </p:cNvSpPr>
          <p:nvPr>
            <p:ph idx="1"/>
          </p:nvPr>
        </p:nvSpPr>
        <p:spPr>
          <a:xfrm>
            <a:off x="457200" y="1295400"/>
            <a:ext cx="8229600" cy="2908300"/>
          </a:xfrm>
        </p:spPr>
        <p:txBody>
          <a:bodyPr lIns="91425" tIns="45700" rIns="91425" bIns="45700">
            <a:spAutoFit/>
          </a:bodyPr>
          <a:lstStyle/>
          <a:p>
            <a:pPr eaLnBrk="1" hangingPunct="1">
              <a:spcBef>
                <a:spcPts val="638"/>
              </a:spcBef>
              <a:buClr>
                <a:srgbClr val="000000"/>
              </a:buClr>
              <a:buSzPct val="25000"/>
            </a:pPr>
            <a:r>
              <a:rPr lang="en-US" sz="2800" b="1" smtClean="0">
                <a:solidFill>
                  <a:srgbClr val="262626"/>
                </a:solidFill>
                <a:ea typeface="ＭＳ Ｐゴシック" pitchFamily="34" charset="-128"/>
                <a:cs typeface="Arial" charset="0"/>
                <a:sym typeface="Arial" charset="0"/>
              </a:rPr>
              <a:t>Shift #2: Coherence: Think across grades, link to major topics within grades</a:t>
            </a:r>
          </a:p>
          <a:p>
            <a:pPr eaLnBrk="1" hangingPunct="1">
              <a:spcBef>
                <a:spcPts val="1800"/>
              </a:spcBef>
              <a:buClr>
                <a:srgbClr val="000000"/>
              </a:buClr>
              <a:buSzPct val="99000"/>
            </a:pPr>
            <a:r>
              <a:rPr lang="en-US" sz="2800" i="1" smtClean="0">
                <a:solidFill>
                  <a:srgbClr val="262626"/>
                </a:solidFill>
                <a:ea typeface="ＭＳ Ｐゴシック" pitchFamily="34" charset="-128"/>
                <a:cs typeface="Arial" charset="0"/>
                <a:sym typeface="Arial" charset="0"/>
              </a:rPr>
              <a:t>In your groups, discuss what coherence in the math curriculum means to you. Be sure to address both elements—coherence within the grade and coherence across grades. Cite specific examples.</a:t>
            </a:r>
          </a:p>
        </p:txBody>
      </p:sp>
      <p:sp>
        <p:nvSpPr>
          <p:cNvPr id="5222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8CFFC22-A72B-4D17-9AB6-2D95D40748CC}" type="slidenum">
              <a:rPr lang="en-US" smtClean="0">
                <a:solidFill>
                  <a:srgbClr val="FFFFFF"/>
                </a:solidFill>
              </a:rPr>
              <a:pPr eaLnBrk="1" hangingPunct="1"/>
              <a:t>24</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275"/>
          <p:cNvSpPr>
            <a:spLocks noGrp="1"/>
          </p:cNvSpPr>
          <p:nvPr>
            <p:ph type="title"/>
          </p:nvPr>
        </p:nvSpPr>
        <p:spPr>
          <a:xfrm>
            <a:off x="523875" y="112713"/>
            <a:ext cx="8229600" cy="954087"/>
          </a:xfrm>
        </p:spPr>
        <p:txBody>
          <a:bodyPr lIns="91425" tIns="45700" rIns="91425" bIns="45700">
            <a:spAutoFit/>
          </a:bodyPr>
          <a:lstStyle/>
          <a:p>
            <a:pPr eaLnBrk="1" hangingPunct="1">
              <a:buClr>
                <a:srgbClr val="000000"/>
              </a:buClr>
              <a:buSzPct val="25000"/>
            </a:pPr>
            <a:r>
              <a:rPr lang="en-US" smtClean="0">
                <a:solidFill>
                  <a:srgbClr val="17375E"/>
                </a:solidFill>
                <a:ea typeface="ＭＳ Ｐゴシック" pitchFamily="34" charset="-128"/>
                <a:sym typeface="Arial" charset="0"/>
              </a:rPr>
              <a:t>Engaging with the Shift: Investigate Coherence in the Standards with Respect to Fractions </a:t>
            </a:r>
          </a:p>
        </p:txBody>
      </p:sp>
      <p:sp>
        <p:nvSpPr>
          <p:cNvPr id="53251" name="Shape 276"/>
          <p:cNvSpPr>
            <a:spLocks noGrp="1"/>
          </p:cNvSpPr>
          <p:nvPr>
            <p:ph idx="1"/>
          </p:nvPr>
        </p:nvSpPr>
        <p:spPr>
          <a:xfrm>
            <a:off x="503238" y="1295400"/>
            <a:ext cx="8137525" cy="2678113"/>
          </a:xfrm>
        </p:spPr>
        <p:txBody>
          <a:bodyPr lIns="91425" tIns="45700" rIns="91425" bIns="45700">
            <a:spAutoFit/>
          </a:bodyPr>
          <a:lstStyle/>
          <a:p>
            <a:pPr eaLnBrk="1" hangingPunct="1">
              <a:spcBef>
                <a:spcPts val="638"/>
              </a:spcBef>
              <a:buClr>
                <a:srgbClr val="000000"/>
              </a:buClr>
              <a:buSzPct val="99000"/>
            </a:pPr>
            <a:r>
              <a:rPr lang="en-US" sz="2800" i="1" smtClean="0">
                <a:solidFill>
                  <a:srgbClr val="262626"/>
                </a:solidFill>
                <a:ea typeface="ＭＳ Ｐゴシック" pitchFamily="34" charset="-128"/>
                <a:cs typeface="Arial" charset="0"/>
                <a:sym typeface="Arial" charset="0"/>
              </a:rPr>
              <a:t>In the space below, copy all of the standards related to multiplication and division of fractions and note how coherence is evident in these standards. Note also standards that are outside of the Number and Operations—Fractions domain but are related to, or in support of, fractions.</a:t>
            </a:r>
          </a:p>
        </p:txBody>
      </p:sp>
      <p:sp>
        <p:nvSpPr>
          <p:cNvPr id="53252"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93C05A03-E697-4B18-972D-CA7BB3B059FF}" type="slidenum">
              <a:rPr lang="en-US" smtClean="0">
                <a:solidFill>
                  <a:srgbClr val="FFFFFF"/>
                </a:solidFill>
              </a:rPr>
              <a:pPr eaLnBrk="1" hangingPunct="1"/>
              <a:t>25</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Shape 282"/>
          <p:cNvSpPr txBox="1">
            <a:spLocks noGrp="1"/>
          </p:cNvSpPr>
          <p:nvPr>
            <p:ph type="title"/>
          </p:nvPr>
        </p:nvSpPr>
        <p:spPr>
          <a:xfrm>
            <a:off x="471488" y="654050"/>
            <a:ext cx="8229600" cy="1138238"/>
          </a:xfrm>
        </p:spPr>
        <p:txBody>
          <a:bodyPr lIns="91425" tIns="45700" rIns="91425" bIns="45700">
            <a:spAutoFit/>
          </a:bodyPr>
          <a:lstStyle/>
          <a:p>
            <a:pPr eaLnBrk="1" hangingPunct="1">
              <a:spcBef>
                <a:spcPts val="0"/>
              </a:spcBef>
              <a:buClr>
                <a:schemeClr val="dk1"/>
              </a:buClr>
              <a:buSzPct val="25000"/>
              <a:buFont typeface="Arial"/>
              <a:buNone/>
              <a:defRPr/>
            </a:pPr>
            <a:r>
              <a:rPr lang="en-US" sz="3600" dirty="0">
                <a:ea typeface="+mj-ea"/>
                <a:cs typeface="+mj-cs"/>
              </a:rPr>
              <a:t/>
            </a:r>
            <a:br>
              <a:rPr lang="en-US" sz="3600" dirty="0">
                <a:ea typeface="+mj-ea"/>
                <a:cs typeface="+mj-cs"/>
              </a:rPr>
            </a:br>
            <a:endParaRPr lang="x-none" sz="3200" b="0">
              <a:solidFill>
                <a:schemeClr val="dk1"/>
              </a:solidFill>
              <a:latin typeface="Arial"/>
              <a:ea typeface="Arial"/>
              <a:cs typeface="Arial"/>
              <a:sym typeface="Arial"/>
            </a:endParaRPr>
          </a:p>
        </p:txBody>
      </p:sp>
      <p:sp>
        <p:nvSpPr>
          <p:cNvPr id="54275" name="Shape 283"/>
          <p:cNvSpPr>
            <a:spLocks noGrp="1"/>
          </p:cNvSpPr>
          <p:nvPr>
            <p:ph idx="1"/>
          </p:nvPr>
        </p:nvSpPr>
        <p:spPr>
          <a:xfrm>
            <a:off x="457200" y="2665413"/>
            <a:ext cx="8229600" cy="585787"/>
          </a:xfrm>
        </p:spPr>
        <p:txBody>
          <a:bodyPr lIns="91425" tIns="45700" rIns="91425" bIns="45700">
            <a:spAutoFit/>
          </a:bodyPr>
          <a:lstStyle/>
          <a:p>
            <a:pPr eaLnBrk="1" hangingPunct="1">
              <a:spcBef>
                <a:spcPts val="638"/>
              </a:spcBef>
              <a:buClr>
                <a:srgbClr val="000000"/>
              </a:buClr>
              <a:buSzPct val="99000"/>
            </a:pPr>
            <a:r>
              <a:rPr lang="en-US" smtClean="0">
                <a:solidFill>
                  <a:srgbClr val="262626"/>
                </a:solidFill>
                <a:ea typeface="ＭＳ Ｐゴシック" pitchFamily="34" charset="-128"/>
              </a:rPr>
              <a:t>  </a:t>
            </a:r>
          </a:p>
        </p:txBody>
      </p:sp>
      <p:sp>
        <p:nvSpPr>
          <p:cNvPr id="54276"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EA630070-2E30-4076-88B1-4BAE69A1B016}" type="slidenum">
              <a:rPr lang="en-US" smtClean="0">
                <a:solidFill>
                  <a:srgbClr val="FFFFFF"/>
                </a:solidFill>
              </a:rPr>
              <a:pPr eaLnBrk="1" hangingPunct="1"/>
              <a:t>26</a:t>
            </a:fld>
            <a:endParaRPr lang="en-US" smtClean="0">
              <a:solidFill>
                <a:srgbClr val="FFFFFF"/>
              </a:solidFill>
            </a:endParaRPr>
          </a:p>
        </p:txBody>
      </p:sp>
      <p:sp>
        <p:nvSpPr>
          <p:cNvPr id="54277" name="Shape 255"/>
          <p:cNvSpPr txBox="1">
            <a:spLocks/>
          </p:cNvSpPr>
          <p:nvPr/>
        </p:nvSpPr>
        <p:spPr bwMode="auto">
          <a:xfrm>
            <a:off x="457200" y="304800"/>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Clr>
                <a:srgbClr val="000000"/>
              </a:buClr>
              <a:buSzPct val="25000"/>
            </a:pPr>
            <a:r>
              <a:rPr lang="en-US" sz="2000" b="1">
                <a:solidFill>
                  <a:srgbClr val="17375E"/>
                </a:solidFill>
                <a:latin typeface="Century Gothic" pitchFamily="34" charset="0"/>
              </a:rPr>
              <a:t>Shift #3: Rigor: In Major Topics, Pursue Conceptual Understanding, Procedural Skill and Fluency, and Application</a:t>
            </a:r>
          </a:p>
        </p:txBody>
      </p:sp>
      <p:pic>
        <p:nvPicPr>
          <p:cNvPr id="54278"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229" y="1401763"/>
            <a:ext cx="7851842"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84579" y="5791200"/>
            <a:ext cx="3889142" cy="461665"/>
          </a:xfrm>
          <a:prstGeom prst="rect">
            <a:avLst/>
          </a:prstGeom>
        </p:spPr>
        <p:txBody>
          <a:bodyPr wrap="none">
            <a:spAutoFit/>
          </a:bodyPr>
          <a:lstStyle/>
          <a:p>
            <a:r>
              <a:rPr lang="en-US" sz="2400" dirty="0">
                <a:latin typeface="+mj-lt"/>
                <a:hlinkClick r:id="rId4"/>
              </a:rPr>
              <a:t>https://vimeo.com/92830168</a:t>
            </a:r>
            <a:endParaRPr lang="en-US" sz="2400" dirty="0">
              <a:latin typeface="+mj-lt"/>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3075" y="393700"/>
            <a:ext cx="8229600" cy="639763"/>
          </a:xfrm>
        </p:spPr>
        <p:txBody>
          <a:bodyPr/>
          <a:lstStyle/>
          <a:p>
            <a:pPr eaLnBrk="1" hangingPunct="1">
              <a:spcBef>
                <a:spcPts val="0"/>
              </a:spcBef>
              <a:spcAft>
                <a:spcPts val="0"/>
              </a:spcAft>
              <a:buClr>
                <a:schemeClr val="dk1"/>
              </a:buClr>
              <a:buSzPct val="25000"/>
              <a:defRPr/>
            </a:pPr>
            <a:r>
              <a:rPr lang="en-US" dirty="0" smtClean="0">
                <a:ea typeface="+mj-ea"/>
                <a:cs typeface="+mj-cs"/>
                <a:rtl val="0"/>
              </a:rPr>
              <a:t>Rigor</a:t>
            </a:r>
            <a:endParaRPr lang="en-US" dirty="0">
              <a:ea typeface="+mj-ea"/>
              <a:cs typeface="+mj-cs"/>
              <a:rtl val="0"/>
            </a:endParaRPr>
          </a:p>
        </p:txBody>
      </p:sp>
      <p:sp>
        <p:nvSpPr>
          <p:cNvPr id="55299"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D08860CC-9ADE-43C4-9E0D-7448C74BDF71}" type="slidenum">
              <a:rPr lang="en-US" smtClean="0">
                <a:solidFill>
                  <a:srgbClr val="FFFFFF"/>
                </a:solidFill>
              </a:rPr>
              <a:pPr eaLnBrk="1" hangingPunct="1"/>
              <a:t>27</a:t>
            </a:fld>
            <a:endParaRPr lang="en-US" smtClean="0">
              <a:solidFill>
                <a:srgbClr val="FFFFFF"/>
              </a:solidFill>
            </a:endParaRPr>
          </a:p>
        </p:txBody>
      </p:sp>
      <p:sp>
        <p:nvSpPr>
          <p:cNvPr id="6" name="Shape 256"/>
          <p:cNvSpPr txBox="1">
            <a:spLocks/>
          </p:cNvSpPr>
          <p:nvPr/>
        </p:nvSpPr>
        <p:spPr bwMode="auto">
          <a:xfrm>
            <a:off x="490538" y="1143000"/>
            <a:ext cx="8229600"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spAutoFit/>
          </a:bodyPr>
          <a:lstStyle>
            <a:lvl1pPr marL="0" indent="0" algn="l" rtl="0" fontAlgn="base">
              <a:spcBef>
                <a:spcPct val="20000"/>
              </a:spcBef>
              <a:spcAft>
                <a:spcPct val="0"/>
              </a:spcAft>
              <a:buFont typeface="Arial" charset="0"/>
              <a:buNone/>
              <a:defRPr sz="2400" kern="1200">
                <a:solidFill>
                  <a:schemeClr val="tx1">
                    <a:lumMod val="85000"/>
                    <a:lumOff val="15000"/>
                  </a:schemeClr>
                </a:solidFill>
                <a:latin typeface="+mn-lt"/>
                <a:ea typeface="+mn-ea"/>
                <a:cs typeface="+mn-cs"/>
              </a:defRPr>
            </a:lvl1pPr>
            <a:lvl2pPr marL="742950" indent="-285750" algn="l" rtl="0" fontAlgn="base">
              <a:spcBef>
                <a:spcPct val="20000"/>
              </a:spcBef>
              <a:spcAft>
                <a:spcPct val="0"/>
              </a:spcAft>
              <a:buFont typeface="Arial" pitchFamily="34" charset="0"/>
              <a:buChar char="•"/>
              <a:defRPr sz="2000" kern="1200">
                <a:solidFill>
                  <a:schemeClr val="tx1">
                    <a:lumMod val="85000"/>
                    <a:lumOff val="15000"/>
                  </a:schemeClr>
                </a:solidFill>
                <a:latin typeface="+mn-lt"/>
                <a:ea typeface="+mn-ea"/>
                <a:cs typeface="+mn-cs"/>
              </a:defRPr>
            </a:lvl2pPr>
            <a:lvl3pPr marL="1143000" indent="-228600" algn="l" rtl="0" fontAlgn="base">
              <a:spcBef>
                <a:spcPct val="20000"/>
              </a:spcBef>
              <a:spcAft>
                <a:spcPct val="0"/>
              </a:spcAft>
              <a:buFont typeface="Calibri" pitchFamily="34" charset="0"/>
              <a:buChar char="‒"/>
              <a:defRPr sz="1800" kern="1200">
                <a:solidFill>
                  <a:schemeClr val="tx1">
                    <a:lumMod val="85000"/>
                    <a:lumOff val="15000"/>
                  </a:schemeClr>
                </a:solidFill>
                <a:latin typeface="+mn-lt"/>
                <a:ea typeface="+mn-ea"/>
                <a:cs typeface="+mn-cs"/>
              </a:defRPr>
            </a:lvl3pPr>
            <a:lvl4pPr marL="1600200" indent="-228600" algn="l" rtl="0" fontAlgn="base">
              <a:spcBef>
                <a:spcPct val="20000"/>
              </a:spcBef>
              <a:spcAft>
                <a:spcPct val="0"/>
              </a:spcAft>
              <a:buFont typeface="Wingdings" pitchFamily="2" charset="2"/>
              <a:buChar char="§"/>
              <a:defRPr sz="1600" kern="1200">
                <a:solidFill>
                  <a:schemeClr val="tx1">
                    <a:lumMod val="85000"/>
                    <a:lumOff val="15000"/>
                  </a:schemeClr>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indent="-342900">
              <a:lnSpc>
                <a:spcPct val="114000"/>
              </a:lnSpc>
              <a:spcBef>
                <a:spcPts val="1200"/>
              </a:spcBef>
              <a:buClr>
                <a:srgbClr val="000000"/>
              </a:buClr>
              <a:buSzPct val="132000"/>
              <a:buFont typeface="Arial" charset="0"/>
              <a:buChar char="•"/>
              <a:defRPr/>
            </a:pPr>
            <a:r>
              <a:rPr lang="x-none" sz="2800" smtClean="0">
                <a:solidFill>
                  <a:schemeClr val="tx1">
                    <a:lumMod val="95000"/>
                    <a:lumOff val="5000"/>
                  </a:schemeClr>
                </a:solidFill>
                <a:sym typeface="Arial"/>
                <a:rtl val="0"/>
              </a:rPr>
              <a:t>The CCSSM require a balance of:</a:t>
            </a:r>
          </a:p>
          <a:p>
            <a:pPr marL="804863" lvl="2" indent="-287338">
              <a:lnSpc>
                <a:spcPct val="114000"/>
              </a:lnSpc>
              <a:buClr>
                <a:srgbClr val="000000"/>
              </a:buClr>
              <a:buSzPct val="85000"/>
              <a:buFont typeface="Wingdings" pitchFamily="2" charset="2"/>
              <a:buChar char="§"/>
              <a:defRPr/>
            </a:pPr>
            <a:r>
              <a:rPr lang="x-none" sz="2800" smtClean="0">
                <a:sym typeface="Arial"/>
                <a:rtl val="0"/>
              </a:rPr>
              <a:t>Solid conceptual understanding</a:t>
            </a:r>
          </a:p>
          <a:p>
            <a:pPr marL="804863" lvl="2" indent="-287338">
              <a:lnSpc>
                <a:spcPct val="114000"/>
              </a:lnSpc>
              <a:buClr>
                <a:srgbClr val="000000"/>
              </a:buClr>
              <a:buSzPct val="85000"/>
              <a:buFont typeface="Wingdings" pitchFamily="2" charset="2"/>
              <a:buChar char="§"/>
              <a:defRPr/>
            </a:pPr>
            <a:r>
              <a:rPr lang="x-none" sz="2800" smtClean="0">
                <a:sym typeface="Arial"/>
                <a:rtl val="0"/>
              </a:rPr>
              <a:t>Procedural skill and fluency</a:t>
            </a:r>
          </a:p>
          <a:p>
            <a:pPr marL="804863" lvl="2" indent="-287338">
              <a:lnSpc>
                <a:spcPct val="114000"/>
              </a:lnSpc>
              <a:buClr>
                <a:srgbClr val="000000"/>
              </a:buClr>
              <a:buSzPct val="85000"/>
              <a:buFont typeface="Wingdings" pitchFamily="2" charset="2"/>
              <a:buChar char="§"/>
              <a:defRPr/>
            </a:pPr>
            <a:r>
              <a:rPr lang="x-none" sz="2800" smtClean="0">
                <a:sym typeface="Arial"/>
                <a:rtl val="0"/>
              </a:rPr>
              <a:t>Application of skills in problem solving situations</a:t>
            </a:r>
            <a:endParaRPr lang="x-none" sz="2800" smtClean="0">
              <a:solidFill>
                <a:schemeClr val="dk1"/>
              </a:solidFill>
              <a:cs typeface="Calibri" pitchFamily="34" charset="0"/>
              <a:sym typeface="Arial"/>
              <a:rtl val="0"/>
            </a:endParaRPr>
          </a:p>
          <a:p>
            <a:pPr marL="342900" indent="-342900">
              <a:lnSpc>
                <a:spcPct val="114000"/>
              </a:lnSpc>
              <a:spcBef>
                <a:spcPts val="1800"/>
              </a:spcBef>
              <a:buClr>
                <a:srgbClr val="000000"/>
              </a:buClr>
              <a:buSzPct val="132000"/>
              <a:buFont typeface="Arial" charset="0"/>
              <a:buChar char="•"/>
              <a:defRPr/>
            </a:pPr>
            <a:r>
              <a:rPr lang="x-none" sz="2800" smtClean="0">
                <a:solidFill>
                  <a:schemeClr val="tx1">
                    <a:lumMod val="95000"/>
                    <a:lumOff val="5000"/>
                  </a:schemeClr>
                </a:solidFill>
                <a:sym typeface="Arial"/>
                <a:rtl val="0"/>
              </a:rPr>
              <a:t>Pursuit of all three requires equal intensity in time, activities, and resources.</a:t>
            </a:r>
            <a:endParaRPr lang="x-none" sz="2800">
              <a:solidFill>
                <a:schemeClr val="tx1">
                  <a:lumMod val="95000"/>
                  <a:lumOff val="5000"/>
                </a:schemeClr>
              </a:solidFill>
              <a:sym typeface="Arial"/>
              <a:rtl val="0"/>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289"/>
          <p:cNvSpPr>
            <a:spLocks noGrp="1"/>
          </p:cNvSpPr>
          <p:nvPr>
            <p:ph type="title"/>
          </p:nvPr>
        </p:nvSpPr>
        <p:spPr>
          <a:xfrm>
            <a:off x="381000" y="487363"/>
            <a:ext cx="8305800" cy="522287"/>
          </a:xfrm>
        </p:spPr>
        <p:txBody>
          <a:bodyPr lIns="91425" tIns="45700" rIns="91425" bIns="45700">
            <a:spAutoFit/>
          </a:bodyPr>
          <a:lstStyle/>
          <a:p>
            <a:pPr eaLnBrk="1" hangingPunct="1">
              <a:buClr>
                <a:srgbClr val="000000"/>
              </a:buClr>
              <a:buSzPct val="25000"/>
            </a:pPr>
            <a:r>
              <a:rPr lang="en-US" smtClean="0">
                <a:solidFill>
                  <a:srgbClr val="17375E"/>
                </a:solidFill>
                <a:ea typeface="ＭＳ Ｐゴシック" pitchFamily="34" charset="-128"/>
                <a:sym typeface="Arial" charset="0"/>
              </a:rPr>
              <a:t>Solid Conceptual Understanding</a:t>
            </a:r>
          </a:p>
        </p:txBody>
      </p:sp>
      <p:sp>
        <p:nvSpPr>
          <p:cNvPr id="56323" name="Shape 290"/>
          <p:cNvSpPr>
            <a:spLocks noGrp="1"/>
          </p:cNvSpPr>
          <p:nvPr>
            <p:ph idx="1"/>
          </p:nvPr>
        </p:nvSpPr>
        <p:spPr>
          <a:xfrm>
            <a:off x="517525" y="1143000"/>
            <a:ext cx="8137525" cy="3963988"/>
          </a:xfrm>
        </p:spPr>
        <p:txBody>
          <a:bodyPr lIns="91425" tIns="45700" rIns="91425" bIns="45700">
            <a:spAutoFit/>
          </a:bodyPr>
          <a:lstStyle/>
          <a:p>
            <a:pPr marL="342900" indent="-342900" eaLnBrk="1" hangingPunct="1">
              <a:lnSpc>
                <a:spcPct val="114000"/>
              </a:lnSpc>
              <a:spcBef>
                <a:spcPct val="0"/>
              </a:spcBef>
              <a:buClr>
                <a:srgbClr val="000000"/>
              </a:buClr>
              <a:buSzPct val="132000"/>
              <a:buFont typeface="Arial" charset="0"/>
              <a:buChar char="•"/>
            </a:pPr>
            <a:r>
              <a:rPr lang="en-US" sz="2800" smtClean="0">
                <a:solidFill>
                  <a:srgbClr val="0D0D0D"/>
                </a:solidFill>
                <a:ea typeface="ＭＳ Ｐゴシック" pitchFamily="34" charset="-128"/>
                <a:sym typeface="Arial" charset="0"/>
              </a:rPr>
              <a:t>Teach more than </a:t>
            </a:r>
            <a:r>
              <a:rPr lang="ja-JP" altLang="en-US" sz="2800" smtClean="0">
                <a:solidFill>
                  <a:srgbClr val="0D0D0D"/>
                </a:solidFill>
                <a:ea typeface="ＭＳ Ｐゴシック" pitchFamily="34" charset="-128"/>
                <a:sym typeface="Arial" charset="0"/>
              </a:rPr>
              <a:t>“</a:t>
            </a:r>
            <a:r>
              <a:rPr lang="en-US" altLang="ja-JP" sz="2800" smtClean="0">
                <a:solidFill>
                  <a:srgbClr val="0D0D0D"/>
                </a:solidFill>
                <a:ea typeface="ＭＳ Ｐゴシック" pitchFamily="34" charset="-128"/>
                <a:sym typeface="Arial" charset="0"/>
              </a:rPr>
              <a:t>how to get the answer</a:t>
            </a:r>
            <a:r>
              <a:rPr lang="ja-JP" altLang="en-US" sz="2800" smtClean="0">
                <a:solidFill>
                  <a:srgbClr val="0D0D0D"/>
                </a:solidFill>
                <a:ea typeface="ＭＳ Ｐゴシック" pitchFamily="34" charset="-128"/>
                <a:sym typeface="Arial" charset="0"/>
              </a:rPr>
              <a:t>”</a:t>
            </a:r>
            <a:r>
              <a:rPr lang="en-US" altLang="ja-JP" sz="2800" smtClean="0">
                <a:solidFill>
                  <a:srgbClr val="0D0D0D"/>
                </a:solidFill>
                <a:ea typeface="ＭＳ Ｐゴシック" pitchFamily="34" charset="-128"/>
                <a:sym typeface="Arial" charset="0"/>
              </a:rPr>
              <a:t> and instead support students</a:t>
            </a:r>
            <a:r>
              <a:rPr lang="ja-JP" altLang="en-US" sz="2800" smtClean="0">
                <a:solidFill>
                  <a:srgbClr val="0D0D0D"/>
                </a:solidFill>
                <a:ea typeface="ＭＳ Ｐゴシック" pitchFamily="34" charset="-128"/>
                <a:sym typeface="Arial" charset="0"/>
              </a:rPr>
              <a:t>’</a:t>
            </a:r>
            <a:r>
              <a:rPr lang="en-US" altLang="ja-JP" sz="2800" smtClean="0">
                <a:solidFill>
                  <a:srgbClr val="0D0D0D"/>
                </a:solidFill>
                <a:ea typeface="ＭＳ Ｐゴシック" pitchFamily="34" charset="-128"/>
                <a:sym typeface="Arial" charset="0"/>
              </a:rPr>
              <a:t> ability to access concepts from a number of perspectives</a:t>
            </a:r>
          </a:p>
          <a:p>
            <a:pPr marL="342900" indent="-342900" eaLnBrk="1" hangingPunct="1">
              <a:lnSpc>
                <a:spcPct val="114000"/>
              </a:lnSpc>
              <a:spcBef>
                <a:spcPts val="1800"/>
              </a:spcBef>
              <a:buClr>
                <a:srgbClr val="000000"/>
              </a:buClr>
              <a:buSzPct val="132000"/>
              <a:buFont typeface="Arial" charset="0"/>
              <a:buChar char="•"/>
            </a:pPr>
            <a:r>
              <a:rPr lang="en-US" sz="2800" smtClean="0">
                <a:solidFill>
                  <a:srgbClr val="0D0D0D"/>
                </a:solidFill>
                <a:ea typeface="ＭＳ Ｐゴシック" pitchFamily="34" charset="-128"/>
                <a:sym typeface="Arial" charset="0"/>
              </a:rPr>
              <a:t>Students are able to see math as more than a set of mnemonics or discrete procedures</a:t>
            </a:r>
          </a:p>
          <a:p>
            <a:pPr marL="342900" indent="-342900" eaLnBrk="1" hangingPunct="1">
              <a:lnSpc>
                <a:spcPct val="114000"/>
              </a:lnSpc>
              <a:spcBef>
                <a:spcPts val="1800"/>
              </a:spcBef>
              <a:buClr>
                <a:srgbClr val="000000"/>
              </a:buClr>
              <a:buSzPct val="132000"/>
              <a:buFont typeface="Arial" charset="0"/>
              <a:buChar char="•"/>
            </a:pPr>
            <a:r>
              <a:rPr lang="en-US" sz="2800" smtClean="0">
                <a:solidFill>
                  <a:srgbClr val="0D0D0D"/>
                </a:solidFill>
                <a:ea typeface="ＭＳ Ｐゴシック" pitchFamily="34" charset="-128"/>
                <a:sym typeface="Arial" charset="0"/>
              </a:rPr>
              <a:t>Conceptual understanding supports the other aspects of rigor (fluency and application)</a:t>
            </a:r>
          </a:p>
        </p:txBody>
      </p:sp>
      <p:sp>
        <p:nvSpPr>
          <p:cNvPr id="56324"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1020800-29AB-463E-AA9C-145C1EDFC714}" type="slidenum">
              <a:rPr lang="en-US" smtClean="0">
                <a:solidFill>
                  <a:srgbClr val="FFFFFF"/>
                </a:solidFill>
              </a:rPr>
              <a:pPr eaLnBrk="1" hangingPunct="1"/>
              <a:t>28</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1ECE6FC-E91F-4AC9-B938-2E729744F596}" type="slidenum">
              <a:rPr lang="en-US" smtClean="0">
                <a:solidFill>
                  <a:srgbClr val="FFFFFF"/>
                </a:solidFill>
              </a:rPr>
              <a:pPr eaLnBrk="1" hangingPunct="1"/>
              <a:t>29</a:t>
            </a:fld>
            <a:endParaRPr lang="en-US" smtClean="0">
              <a:solidFill>
                <a:srgbClr val="FFFFFF"/>
              </a:solidFill>
            </a:endParaRPr>
          </a:p>
        </p:txBody>
      </p:sp>
      <p:sp>
        <p:nvSpPr>
          <p:cNvPr id="2" name="Rectangle 1"/>
          <p:cNvSpPr/>
          <p:nvPr/>
        </p:nvSpPr>
        <p:spPr>
          <a:xfrm>
            <a:off x="2627429" y="5715000"/>
            <a:ext cx="3889142" cy="461665"/>
          </a:xfrm>
          <a:prstGeom prst="rect">
            <a:avLst/>
          </a:prstGeom>
        </p:spPr>
        <p:txBody>
          <a:bodyPr wrap="none">
            <a:spAutoFit/>
          </a:bodyPr>
          <a:lstStyle/>
          <a:p>
            <a:r>
              <a:rPr lang="en-US" sz="2400" dirty="0">
                <a:latin typeface="+mj-lt"/>
                <a:hlinkClick r:id="rId3"/>
              </a:rPr>
              <a:t>https://vimeo.com/92830193</a:t>
            </a:r>
            <a:endParaRPr lang="en-US" sz="2400" dirty="0">
              <a:latin typeface="+mj-lt"/>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675" y="1543050"/>
            <a:ext cx="6724650" cy="3771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9C46899C-91C0-4F61-9B08-42031CFACCB0}" type="slidenum">
              <a:rPr lang="en-US" smtClean="0">
                <a:solidFill>
                  <a:srgbClr val="FFFFFF"/>
                </a:solidFill>
              </a:rPr>
              <a:pPr eaLnBrk="1" hangingPunct="1"/>
              <a:t>3</a:t>
            </a:fld>
            <a:endParaRPr lang="en-US" smtClean="0">
              <a:solidFill>
                <a:srgbClr val="FFFFFF"/>
              </a:solidFill>
            </a:endParaRPr>
          </a:p>
        </p:txBody>
      </p:sp>
      <p:sp>
        <p:nvSpPr>
          <p:cNvPr id="30723" name="Shape 90"/>
          <p:cNvSpPr>
            <a:spLocks noGrp="1"/>
          </p:cNvSpPr>
          <p:nvPr>
            <p:ph type="title"/>
          </p:nvPr>
        </p:nvSpPr>
        <p:spPr>
          <a:xfrm>
            <a:off x="457200" y="485775"/>
            <a:ext cx="8229600" cy="522288"/>
          </a:xfrm>
        </p:spPr>
        <p:txBody>
          <a:bodyPr lIns="91425" tIns="45700" rIns="91425" bIns="45700">
            <a:spAutoFit/>
          </a:bodyPr>
          <a:lstStyle/>
          <a:p>
            <a:pPr eaLnBrk="1" hangingPunct="1">
              <a:buClr>
                <a:srgbClr val="000000"/>
              </a:buClr>
              <a:buSzPct val="25000"/>
            </a:pPr>
            <a:r>
              <a:rPr lang="en-US" smtClean="0">
                <a:solidFill>
                  <a:srgbClr val="17375E"/>
                </a:solidFill>
                <a:ea typeface="ＭＳ Ｐゴシック" pitchFamily="34" charset="-128"/>
                <a:sym typeface="Arial" charset="0"/>
              </a:rPr>
              <a:t>The Background of the Common Core</a:t>
            </a:r>
          </a:p>
        </p:txBody>
      </p:sp>
      <p:sp>
        <p:nvSpPr>
          <p:cNvPr id="8" name="Shape 91"/>
          <p:cNvSpPr txBox="1">
            <a:spLocks noGrp="1"/>
          </p:cNvSpPr>
          <p:nvPr>
            <p:ph idx="1"/>
          </p:nvPr>
        </p:nvSpPr>
        <p:spPr>
          <a:xfrm>
            <a:off x="503238" y="1119188"/>
            <a:ext cx="8137525" cy="3370262"/>
          </a:xfrm>
        </p:spPr>
        <p:txBody>
          <a:bodyPr lIns="91425" tIns="45700" rIns="91425" bIns="45700" rtlCol="0">
            <a:spAutoFit/>
          </a:bodyPr>
          <a:lstStyle/>
          <a:p>
            <a:pPr eaLnBrk="1" fontAlgn="auto" hangingPunct="1">
              <a:lnSpc>
                <a:spcPct val="114000"/>
              </a:lnSpc>
              <a:spcBef>
                <a:spcPts val="640"/>
              </a:spcBef>
              <a:spcAft>
                <a:spcPts val="0"/>
              </a:spcAft>
              <a:buClr>
                <a:schemeClr val="dk1"/>
              </a:buClr>
              <a:buSzPct val="105555"/>
              <a:buFont typeface="Arial" pitchFamily="34" charset="0"/>
              <a:buNone/>
              <a:defRPr/>
            </a:pPr>
            <a:r>
              <a:rPr lang="x-none" sz="2800">
                <a:ea typeface="Arial"/>
                <a:cs typeface="Arial"/>
                <a:sym typeface="Arial"/>
              </a:rPr>
              <a:t>Initiated by the National Governors Association (NGA) and Council of Chief State School Officers (CCSSO) with the following design principles</a:t>
            </a:r>
            <a:r>
              <a:rPr lang="x-none" sz="2800" smtClean="0">
                <a:ea typeface="Arial"/>
                <a:cs typeface="Arial"/>
                <a:sym typeface="Arial"/>
              </a:rPr>
              <a:t>:</a:t>
            </a:r>
            <a:endParaRPr lang="x-none" sz="2950">
              <a:ea typeface="Arial"/>
              <a:cs typeface="Arial"/>
              <a:sym typeface="Arial"/>
            </a:endParaRPr>
          </a:p>
          <a:p>
            <a:pPr lvl="1" eaLnBrk="1" fontAlgn="auto" hangingPunct="1">
              <a:lnSpc>
                <a:spcPct val="114000"/>
              </a:lnSpc>
              <a:spcBef>
                <a:spcPts val="1200"/>
              </a:spcBef>
              <a:spcAft>
                <a:spcPts val="0"/>
              </a:spcAft>
              <a:buClr>
                <a:schemeClr val="dk1"/>
              </a:buClr>
              <a:buSzPct val="108974"/>
              <a:buFont typeface="Arial"/>
              <a:buChar char="•"/>
              <a:defRPr/>
            </a:pPr>
            <a:r>
              <a:rPr lang="x-none" sz="2600">
                <a:ea typeface="Arial"/>
                <a:cs typeface="Arial"/>
                <a:sym typeface="Arial"/>
              </a:rPr>
              <a:t>Result in College and Career Readiness</a:t>
            </a:r>
          </a:p>
          <a:p>
            <a:pPr lvl="1" eaLnBrk="1" fontAlgn="auto" hangingPunct="1">
              <a:lnSpc>
                <a:spcPct val="114000"/>
              </a:lnSpc>
              <a:spcBef>
                <a:spcPts val="1200"/>
              </a:spcBef>
              <a:spcAft>
                <a:spcPts val="0"/>
              </a:spcAft>
              <a:buClr>
                <a:schemeClr val="dk1"/>
              </a:buClr>
              <a:buSzPct val="108974"/>
              <a:buFont typeface="Arial"/>
              <a:buChar char="•"/>
              <a:defRPr/>
            </a:pPr>
            <a:r>
              <a:rPr lang="x-none" sz="2600">
                <a:ea typeface="Arial"/>
                <a:cs typeface="Arial"/>
                <a:sym typeface="Arial"/>
              </a:rPr>
              <a:t>Based on solid research and practice </a:t>
            </a:r>
            <a:r>
              <a:rPr lang="x-none" sz="2600" smtClean="0">
                <a:ea typeface="Arial"/>
                <a:cs typeface="Arial"/>
                <a:sym typeface="Arial"/>
              </a:rPr>
              <a:t>evidence</a:t>
            </a:r>
            <a:endParaRPr lang="x-none" sz="2600">
              <a:ea typeface="Arial"/>
              <a:cs typeface="Arial"/>
              <a:sym typeface="Arial"/>
            </a:endParaRPr>
          </a:p>
          <a:p>
            <a:pPr lvl="1" eaLnBrk="1" fontAlgn="auto" hangingPunct="1">
              <a:lnSpc>
                <a:spcPct val="114000"/>
              </a:lnSpc>
              <a:spcBef>
                <a:spcPts val="1200"/>
              </a:spcBef>
              <a:spcAft>
                <a:spcPts val="0"/>
              </a:spcAft>
              <a:buClr>
                <a:schemeClr val="dk1"/>
              </a:buClr>
              <a:buSzPct val="108974"/>
              <a:buFont typeface="Arial"/>
              <a:buChar char="•"/>
              <a:defRPr/>
            </a:pPr>
            <a:r>
              <a:rPr lang="en-US" sz="2600" dirty="0" smtClean="0">
                <a:ea typeface="Arial"/>
                <a:cs typeface="Arial"/>
                <a:sym typeface="Arial"/>
              </a:rPr>
              <a:t>f</a:t>
            </a:r>
            <a:r>
              <a:rPr lang="x-none" sz="2600" smtClean="0">
                <a:ea typeface="Arial"/>
                <a:cs typeface="Arial"/>
                <a:sym typeface="Arial"/>
              </a:rPr>
              <a:t>ewer</a:t>
            </a:r>
            <a:r>
              <a:rPr lang="x-none" sz="2600">
                <a:ea typeface="Arial"/>
                <a:cs typeface="Arial"/>
                <a:sym typeface="Arial"/>
              </a:rPr>
              <a:t>, </a:t>
            </a:r>
            <a:r>
              <a:rPr lang="en-US" sz="2600" dirty="0" smtClean="0">
                <a:ea typeface="Arial"/>
                <a:cs typeface="Arial"/>
                <a:sym typeface="Arial"/>
              </a:rPr>
              <a:t>hi</a:t>
            </a:r>
            <a:r>
              <a:rPr lang="x-none" sz="2600" smtClean="0">
                <a:ea typeface="Arial"/>
                <a:cs typeface="Arial"/>
                <a:sym typeface="Arial"/>
              </a:rPr>
              <a:t>gher</a:t>
            </a:r>
            <a:r>
              <a:rPr lang="en-US" sz="2600" dirty="0" smtClean="0">
                <a:ea typeface="Arial"/>
                <a:cs typeface="Arial"/>
                <a:sym typeface="Arial"/>
              </a:rPr>
              <a:t>,</a:t>
            </a:r>
            <a:r>
              <a:rPr lang="x-none" sz="2600" smtClean="0">
                <a:ea typeface="Arial"/>
                <a:cs typeface="Arial"/>
                <a:sym typeface="Arial"/>
              </a:rPr>
              <a:t> </a:t>
            </a:r>
            <a:r>
              <a:rPr lang="x-none" sz="2600">
                <a:ea typeface="Arial"/>
                <a:cs typeface="Arial"/>
                <a:sym typeface="Arial"/>
              </a:rPr>
              <a:t>and </a:t>
            </a:r>
            <a:r>
              <a:rPr lang="en-US" sz="2600" dirty="0">
                <a:ea typeface="Arial"/>
                <a:cs typeface="Arial"/>
                <a:sym typeface="Arial"/>
              </a:rPr>
              <a:t>c</a:t>
            </a:r>
            <a:r>
              <a:rPr lang="x-none" sz="2600" smtClean="0">
                <a:ea typeface="Arial"/>
                <a:cs typeface="Arial"/>
                <a:sym typeface="Arial"/>
              </a:rPr>
              <a:t>learer</a:t>
            </a:r>
            <a:endParaRPr lang="x-none" sz="2600">
              <a:ea typeface="Arial"/>
              <a:cs typeface="Arial"/>
              <a:sym typeface="Aria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 name="Shape 296"/>
          <p:cNvSpPr>
            <a:spLocks noChangeArrowheads="1"/>
          </p:cNvSpPr>
          <p:nvPr/>
        </p:nvSpPr>
        <p:spPr bwMode="auto">
          <a:xfrm>
            <a:off x="2120900" y="219075"/>
            <a:ext cx="4902200" cy="6211888"/>
          </a:xfrm>
          <a:prstGeom prst="rect">
            <a:avLst/>
          </a:prstGeom>
          <a:blipFill dpi="0" rotWithShape="1">
            <a:blip r:embed="rId3"/>
            <a:srcRect/>
            <a:stretch>
              <a:fillRect/>
            </a:stretch>
          </a:blipFill>
          <a:ln w="9525">
            <a:solidFill>
              <a:srgbClr val="A6A6A6"/>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
        <p:nvSpPr>
          <p:cNvPr id="58371"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535D118B-4243-494D-BDBB-46D276BEB8DF}" type="slidenum">
              <a:rPr lang="en-US" smtClean="0">
                <a:solidFill>
                  <a:srgbClr val="FFFFFF"/>
                </a:solidFill>
              </a:rPr>
              <a:pPr eaLnBrk="1" hangingPunct="1"/>
              <a:t>30</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 name="Shape 302"/>
          <p:cNvSpPr>
            <a:spLocks noChangeArrowheads="1"/>
          </p:cNvSpPr>
          <p:nvPr/>
        </p:nvSpPr>
        <p:spPr bwMode="auto">
          <a:xfrm>
            <a:off x="1100138" y="493713"/>
            <a:ext cx="6943725" cy="5667375"/>
          </a:xfrm>
          <a:prstGeom prst="rect">
            <a:avLst/>
          </a:prstGeom>
          <a:blipFill dpi="0" rotWithShape="1">
            <a:blip r:embed="rId3"/>
            <a:srcRect/>
            <a:stretch>
              <a:fillRect/>
            </a:stretch>
          </a:blipFill>
          <a:ln w="9525">
            <a:solidFill>
              <a:srgbClr val="A6A6A6"/>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
        <p:nvSpPr>
          <p:cNvPr id="59395"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BA4FA445-1817-4C33-8AFE-1FB6851758CE}" type="slidenum">
              <a:rPr lang="en-US" smtClean="0">
                <a:solidFill>
                  <a:srgbClr val="FFFFFF"/>
                </a:solidFill>
              </a:rPr>
              <a:pPr eaLnBrk="1" hangingPunct="1"/>
              <a:t>31</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Shape 308"/>
          <p:cNvSpPr txBox="1">
            <a:spLocks noGrp="1"/>
          </p:cNvSpPr>
          <p:nvPr>
            <p:ph type="title"/>
          </p:nvPr>
        </p:nvSpPr>
        <p:spPr>
          <a:xfrm>
            <a:off x="527050" y="492125"/>
            <a:ext cx="7799388" cy="523875"/>
          </a:xfrm>
        </p:spPr>
        <p:txBody>
          <a:bodyPr lIns="91425" tIns="45700" rIns="91425" bIns="45700">
            <a:spAutoFit/>
          </a:bodyPr>
          <a:lstStyle/>
          <a:p>
            <a:pPr eaLnBrk="1" hangingPunct="1">
              <a:spcBef>
                <a:spcPts val="0"/>
              </a:spcBef>
              <a:buClr>
                <a:schemeClr val="dk1"/>
              </a:buClr>
              <a:buSzPct val="25000"/>
              <a:buFont typeface="Arial"/>
              <a:buNone/>
              <a:defRPr/>
            </a:pPr>
            <a:r>
              <a:rPr lang="x-none">
                <a:ea typeface="+mj-ea"/>
                <a:cs typeface="+mj-cs"/>
                <a:sym typeface="Arial"/>
                <a:rtl val="0"/>
              </a:rPr>
              <a:t>Fluency</a:t>
            </a:r>
          </a:p>
        </p:txBody>
      </p:sp>
      <p:sp>
        <p:nvSpPr>
          <p:cNvPr id="309" name="Shape 309"/>
          <p:cNvSpPr txBox="1">
            <a:spLocks noGrp="1"/>
          </p:cNvSpPr>
          <p:nvPr>
            <p:ph idx="1"/>
          </p:nvPr>
        </p:nvSpPr>
        <p:spPr>
          <a:xfrm>
            <a:off x="457200" y="1295400"/>
            <a:ext cx="8229600" cy="3706813"/>
          </a:xfrm>
        </p:spPr>
        <p:txBody>
          <a:bodyPr lIns="91425" tIns="45700" rIns="91425" bIns="45700">
            <a:spAutoFit/>
          </a:bodyPr>
          <a:lstStyle/>
          <a:p>
            <a:pPr marL="342900" indent="-342900" eaLnBrk="1" hangingPunct="1">
              <a:lnSpc>
                <a:spcPct val="114000"/>
              </a:lnSpc>
              <a:spcBef>
                <a:spcPts val="640"/>
              </a:spcBef>
              <a:buClr>
                <a:srgbClr val="000000"/>
              </a:buClr>
              <a:buSzPct val="132000"/>
              <a:buFont typeface="Arial" charset="0"/>
              <a:buChar char="•"/>
              <a:defRPr/>
            </a:pPr>
            <a:r>
              <a:rPr lang="x-none" sz="2800">
                <a:solidFill>
                  <a:schemeClr val="tx1">
                    <a:lumMod val="95000"/>
                    <a:lumOff val="5000"/>
                  </a:schemeClr>
                </a:solidFill>
                <a:ea typeface="+mn-ea"/>
                <a:cs typeface="+mn-cs"/>
                <a:sym typeface="Arial"/>
                <a:rtl val="0"/>
              </a:rPr>
              <a:t>The standards require speed and accuracy in calculation.</a:t>
            </a:r>
          </a:p>
          <a:p>
            <a:pPr marL="342900" indent="-342900" eaLnBrk="1" hangingPunct="1">
              <a:lnSpc>
                <a:spcPct val="114000"/>
              </a:lnSpc>
              <a:spcBef>
                <a:spcPts val="640"/>
              </a:spcBef>
              <a:buClr>
                <a:srgbClr val="000000"/>
              </a:buClr>
              <a:buSzPct val="132000"/>
              <a:buFont typeface="Arial" charset="0"/>
              <a:buChar char="•"/>
              <a:defRPr/>
            </a:pPr>
            <a:r>
              <a:rPr lang="x-none" sz="2800">
                <a:solidFill>
                  <a:schemeClr val="tx1">
                    <a:lumMod val="95000"/>
                    <a:lumOff val="5000"/>
                  </a:schemeClr>
                </a:solidFill>
                <a:ea typeface="+mn-ea"/>
                <a:cs typeface="+mn-cs"/>
                <a:sym typeface="Arial"/>
                <a:rtl val="0"/>
              </a:rPr>
              <a:t>Teachers structure class time and/or homework time for students to practice core functions such as single-digit multiplication so that they are more able to understand and manipulate more complex concepts</a:t>
            </a:r>
          </a:p>
          <a:p>
            <a:pPr eaLnBrk="1" hangingPunct="1">
              <a:defRPr/>
            </a:pPr>
            <a:endParaRPr lang="x-none" sz="3200">
              <a:solidFill>
                <a:schemeClr val="dk1"/>
              </a:solidFill>
              <a:latin typeface="Arial"/>
              <a:ea typeface="Arial"/>
              <a:cs typeface="Arial"/>
              <a:sym typeface="Arial"/>
            </a:endParaRPr>
          </a:p>
        </p:txBody>
      </p:sp>
      <p:sp>
        <p:nvSpPr>
          <p:cNvPr id="60420"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5F005554-F04A-4546-9B14-3756EE0A5211}" type="slidenum">
              <a:rPr lang="en-US" smtClean="0">
                <a:solidFill>
                  <a:srgbClr val="FFFFFF"/>
                </a:solidFill>
              </a:rPr>
              <a:pPr eaLnBrk="1" hangingPunct="1"/>
              <a:t>32</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B82746D1-1677-4B3F-8299-2D5A93E4AA51}" type="slidenum">
              <a:rPr lang="en-US" smtClean="0">
                <a:solidFill>
                  <a:srgbClr val="FFFFFF"/>
                </a:solidFill>
              </a:rPr>
              <a:pPr eaLnBrk="1" hangingPunct="1"/>
              <a:t>33</a:t>
            </a:fld>
            <a:endParaRPr lang="en-US" smtClean="0">
              <a:solidFill>
                <a:srgbClr val="FFFFFF"/>
              </a:solidFill>
            </a:endParaRPr>
          </a:p>
        </p:txBody>
      </p:sp>
      <p:sp>
        <p:nvSpPr>
          <p:cNvPr id="6" name="Shape 262"/>
          <p:cNvSpPr>
            <a:spLocks noGrp="1"/>
          </p:cNvSpPr>
          <p:nvPr>
            <p:ph type="title"/>
          </p:nvPr>
        </p:nvSpPr>
        <p:spPr>
          <a:xfrm>
            <a:off x="457200" y="493713"/>
            <a:ext cx="8229600" cy="523875"/>
          </a:xfrm>
        </p:spPr>
        <p:txBody>
          <a:bodyPr tIns="45700" bIns="45700">
            <a:spAutoFit/>
          </a:bodyPr>
          <a:lstStyle/>
          <a:p>
            <a:pPr eaLnBrk="1" hangingPunct="1">
              <a:buClr>
                <a:srgbClr val="000000"/>
              </a:buClr>
              <a:buSzPct val="25000"/>
              <a:defRPr/>
            </a:pPr>
            <a:r>
              <a:rPr lang="en-US" dirty="0" smtClean="0">
                <a:ea typeface="+mj-ea"/>
                <a:cs typeface="+mj-cs"/>
                <a:sym typeface="Arial" charset="0"/>
              </a:rPr>
              <a:t>Required Fluencies in K-6</a:t>
            </a:r>
          </a:p>
        </p:txBody>
      </p:sp>
      <p:graphicFrame>
        <p:nvGraphicFramePr>
          <p:cNvPr id="7" name="Shape 263"/>
          <p:cNvGraphicFramePr/>
          <p:nvPr/>
        </p:nvGraphicFramePr>
        <p:xfrm>
          <a:off x="484188" y="1277938"/>
          <a:ext cx="8175625" cy="4970460"/>
        </p:xfrm>
        <a:graphic>
          <a:graphicData uri="http://schemas.openxmlformats.org/drawingml/2006/table">
            <a:tbl>
              <a:tblPr firstRow="1" bandRow="1">
                <a:noFill/>
              </a:tblPr>
              <a:tblGrid>
                <a:gridCol w="1038134"/>
                <a:gridCol w="1377279"/>
                <a:gridCol w="5760212"/>
              </a:tblGrid>
              <a:tr h="451009">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Calibri" pitchFamily="34" charset="0"/>
                          <a:ea typeface="+mn-ea"/>
                          <a:cs typeface="Calibri" pitchFamily="34" charset="0"/>
                        </a:rPr>
                        <a:t>Grade</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Calibri" pitchFamily="34" charset="0"/>
                          <a:ea typeface="+mn-ea"/>
                          <a:cs typeface="Calibri" pitchFamily="34" charset="0"/>
                        </a:rPr>
                        <a:t>Standard</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latinLnBrk="0" hangingPunct="1">
                        <a:lnSpc>
                          <a:spcPct val="115000"/>
                        </a:lnSpc>
                        <a:spcBef>
                          <a:spcPts val="0"/>
                        </a:spcBef>
                        <a:spcAft>
                          <a:spcPts val="0"/>
                        </a:spcAft>
                        <a:buClr>
                          <a:schemeClr val="dk1"/>
                        </a:buClr>
                        <a:buSzPct val="25000"/>
                        <a:buNone/>
                      </a:pPr>
                      <a:r>
                        <a:rPr lang="x-none" sz="2200" b="1" i="0" u="none" strike="noStrike" kern="1200" cap="none" baseline="0">
                          <a:solidFill>
                            <a:schemeClr val="lt1"/>
                          </a:solidFill>
                          <a:latin typeface="Calibri" pitchFamily="34" charset="0"/>
                          <a:ea typeface="+mn-ea"/>
                          <a:cs typeface="Calibri" pitchFamily="34" charset="0"/>
                        </a:rPr>
                        <a:t>Required Fluency</a:t>
                      </a:r>
                    </a:p>
                  </a:txBody>
                  <a:tcPr marL="68569" marR="68569"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K</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K.OA.5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a:solidFill>
                        <a:schemeClr val="dk1"/>
                      </a:solidFill>
                      <a:prstDash val="solid"/>
                      <a:round/>
                      <a:headEnd type="none" w="med" len="med"/>
                      <a:tailEnd type="none" w="med" len="med"/>
                    </a:lnB>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1</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1.OA.6</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997280">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2</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2.OA.2</a:t>
                      </a:r>
                    </a:p>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2.NBT.5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20 (know single-digit sums from memory)</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997280">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3</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3.OA.7</a:t>
                      </a:r>
                    </a:p>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3.NBT.2</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Multiply/divide within 100 (know single-digit products from memory)</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4</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4.NBT.4</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Add/subtract within 1,000,000</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451009">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5.NBT.5</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Multi-digit multiplication</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720855">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6</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ctr"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6.NS.2,3</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Multi-digit division</a:t>
                      </a:r>
                    </a:p>
                    <a:p>
                      <a:pPr marL="0" marR="0" lvl="0" indent="0" algn="l" defTabSz="914400" rtl="0" eaLnBrk="1" latinLnBrk="0" hangingPunct="1">
                        <a:lnSpc>
                          <a:spcPct val="100000"/>
                        </a:lnSpc>
                        <a:spcBef>
                          <a:spcPts val="0"/>
                        </a:spcBef>
                        <a:spcAft>
                          <a:spcPts val="0"/>
                        </a:spcAft>
                        <a:buClr>
                          <a:schemeClr val="dk1"/>
                        </a:buClr>
                        <a:buSzPct val="25000"/>
                        <a:buNone/>
                      </a:pPr>
                      <a:r>
                        <a:rPr lang="x-none" sz="2000" b="0" i="0" u="none" strike="noStrike" kern="1200" cap="none" baseline="0">
                          <a:solidFill>
                            <a:srgbClr val="000000"/>
                          </a:solidFill>
                          <a:latin typeface="Calibri" pitchFamily="34" charset="0"/>
                          <a:ea typeface="+mn-ea"/>
                          <a:cs typeface="Calibri" pitchFamily="34" charset="0"/>
                        </a:rPr>
                        <a:t>Multi-digit decimal operations</a:t>
                      </a:r>
                    </a:p>
                  </a:txBody>
                  <a:tcPr marL="68569" marR="68569" marT="0" marB="0" anchor="ctr">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Tree>
  </p:cSld>
  <p:clrMapOvr>
    <a:masterClrMapping/>
  </p:clrMapOvr>
  <p:transition xmlns:p14="http://schemas.microsoft.com/office/powerpoint/2010/mai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322"/>
          <p:cNvSpPr>
            <a:spLocks noGrp="1"/>
          </p:cNvSpPr>
          <p:nvPr>
            <p:ph type="title"/>
          </p:nvPr>
        </p:nvSpPr>
        <p:spPr>
          <a:xfrm>
            <a:off x="506413" y="485775"/>
            <a:ext cx="8229600" cy="522288"/>
          </a:xfrm>
        </p:spPr>
        <p:txBody>
          <a:bodyPr lIns="91425" tIns="45700" rIns="91425" bIns="45700">
            <a:spAutoFit/>
          </a:bodyPr>
          <a:lstStyle/>
          <a:p>
            <a:pPr eaLnBrk="1" hangingPunct="1">
              <a:buClr>
                <a:srgbClr val="000000"/>
              </a:buClr>
              <a:buSzPct val="25000"/>
            </a:pPr>
            <a:r>
              <a:rPr lang="en-US" smtClean="0">
                <a:solidFill>
                  <a:srgbClr val="17375E"/>
                </a:solidFill>
                <a:ea typeface="ＭＳ Ｐゴシック" pitchFamily="34" charset="-128"/>
                <a:sym typeface="Arial" charset="0"/>
              </a:rPr>
              <a:t>Fluency in High School</a:t>
            </a:r>
          </a:p>
        </p:txBody>
      </p:sp>
      <p:sp>
        <p:nvSpPr>
          <p:cNvPr id="323" name="Shape 323"/>
          <p:cNvSpPr>
            <a:spLocks noChangeArrowheads="1"/>
          </p:cNvSpPr>
          <p:nvPr/>
        </p:nvSpPr>
        <p:spPr bwMode="auto">
          <a:xfrm>
            <a:off x="503238" y="1219200"/>
            <a:ext cx="8137525" cy="4337050"/>
          </a:xfrm>
          <a:prstGeom prst="rect">
            <a:avLst/>
          </a:prstGeom>
          <a:blipFill dpi="0" rotWithShape="1">
            <a:blip r:embed="rId3"/>
            <a:srcRect/>
            <a:stretch>
              <a:fillRect/>
            </a:stretch>
          </a:blipFill>
          <a:ln w="9525">
            <a:solidFill>
              <a:srgbClr val="A6A6A6"/>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
        <p:nvSpPr>
          <p:cNvPr id="6246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4A4F1DA8-8DFE-4EE4-9546-F15C51096BFB}" type="slidenum">
              <a:rPr lang="en-US" smtClean="0">
                <a:solidFill>
                  <a:srgbClr val="FFFFFF"/>
                </a:solidFill>
              </a:rPr>
              <a:pPr eaLnBrk="1" hangingPunct="1"/>
              <a:t>34</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Shape 329"/>
          <p:cNvSpPr txBox="1">
            <a:spLocks noGrp="1"/>
          </p:cNvSpPr>
          <p:nvPr>
            <p:ph type="title"/>
          </p:nvPr>
        </p:nvSpPr>
        <p:spPr>
          <a:xfrm>
            <a:off x="457200" y="500063"/>
            <a:ext cx="7799388" cy="523875"/>
          </a:xfrm>
        </p:spPr>
        <p:txBody>
          <a:bodyPr lIns="91425" tIns="45700" rIns="91425" bIns="45700">
            <a:spAutoFit/>
          </a:bodyPr>
          <a:lstStyle/>
          <a:p>
            <a:pPr eaLnBrk="1" hangingPunct="1">
              <a:buClr>
                <a:srgbClr val="000000"/>
              </a:buClr>
              <a:buSzPct val="25000"/>
              <a:defRPr/>
            </a:pPr>
            <a:r>
              <a:rPr lang="x-none">
                <a:ea typeface="+mj-ea"/>
                <a:cs typeface="+mj-cs"/>
                <a:sym typeface="Arial"/>
              </a:rPr>
              <a:t>Application</a:t>
            </a:r>
          </a:p>
        </p:txBody>
      </p:sp>
      <p:sp>
        <p:nvSpPr>
          <p:cNvPr id="63491" name="Shape 330"/>
          <p:cNvSpPr>
            <a:spLocks noGrp="1"/>
          </p:cNvSpPr>
          <p:nvPr>
            <p:ph idx="1"/>
          </p:nvPr>
        </p:nvSpPr>
        <p:spPr>
          <a:xfrm>
            <a:off x="503238" y="1127125"/>
            <a:ext cx="8137525" cy="4010025"/>
          </a:xfrm>
        </p:spPr>
        <p:txBody>
          <a:bodyPr lIns="91425" tIns="45700" rIns="91425" bIns="45700">
            <a:spAutoFit/>
          </a:bodyPr>
          <a:lstStyle/>
          <a:p>
            <a:pPr marL="342900" indent="-342900" eaLnBrk="1" hangingPunct="1">
              <a:lnSpc>
                <a:spcPct val="114000"/>
              </a:lnSpc>
              <a:spcBef>
                <a:spcPts val="638"/>
              </a:spcBef>
              <a:buClr>
                <a:srgbClr val="000000"/>
              </a:buClr>
              <a:buSzPct val="132000"/>
              <a:buFont typeface="Arial" charset="0"/>
              <a:buChar char="•"/>
            </a:pPr>
            <a:r>
              <a:rPr lang="en-US" smtClean="0">
                <a:solidFill>
                  <a:srgbClr val="0D0D0D"/>
                </a:solidFill>
                <a:ea typeface="ＭＳ Ｐゴシック" pitchFamily="34" charset="-128"/>
                <a:sym typeface="Arial" charset="0"/>
              </a:rPr>
              <a:t>Students can use appropriate concepts and procedures for application even when not prompted to do so.</a:t>
            </a:r>
          </a:p>
          <a:p>
            <a:pPr marL="342900" indent="-342900" eaLnBrk="1" hangingPunct="1">
              <a:lnSpc>
                <a:spcPct val="114000"/>
              </a:lnSpc>
              <a:spcBef>
                <a:spcPts val="638"/>
              </a:spcBef>
              <a:buClr>
                <a:srgbClr val="000000"/>
              </a:buClr>
              <a:buSzPct val="132000"/>
              <a:buFont typeface="Arial" charset="0"/>
              <a:buChar char="•"/>
            </a:pPr>
            <a:r>
              <a:rPr lang="en-US" smtClean="0">
                <a:solidFill>
                  <a:srgbClr val="0D0D0D"/>
                </a:solidFill>
                <a:ea typeface="ＭＳ Ｐゴシック" pitchFamily="34" charset="-128"/>
              </a:rPr>
              <a:t>Teachers p</a:t>
            </a:r>
            <a:r>
              <a:rPr lang="en-US" smtClean="0">
                <a:solidFill>
                  <a:srgbClr val="0D0D0D"/>
                </a:solidFill>
                <a:ea typeface="ＭＳ Ｐゴシック" pitchFamily="34" charset="-128"/>
                <a:sym typeface="Arial" charset="0"/>
              </a:rPr>
              <a:t>rovide opportunities at all grade levels for students to apply math concepts in </a:t>
            </a:r>
            <a:r>
              <a:rPr lang="ja-JP" altLang="en-US" smtClean="0">
                <a:solidFill>
                  <a:srgbClr val="0D0D0D"/>
                </a:solidFill>
                <a:ea typeface="ＭＳ Ｐゴシック" pitchFamily="34" charset="-128"/>
                <a:sym typeface="Arial" charset="0"/>
              </a:rPr>
              <a:t>“</a:t>
            </a:r>
            <a:r>
              <a:rPr lang="en-US" altLang="ja-JP" smtClean="0">
                <a:solidFill>
                  <a:srgbClr val="0D0D0D"/>
                </a:solidFill>
                <a:ea typeface="ＭＳ Ｐゴシック" pitchFamily="34" charset="-128"/>
                <a:sym typeface="Arial" charset="0"/>
              </a:rPr>
              <a:t>real world</a:t>
            </a:r>
            <a:r>
              <a:rPr lang="ja-JP" altLang="en-US" smtClean="0">
                <a:solidFill>
                  <a:srgbClr val="0D0D0D"/>
                </a:solidFill>
                <a:ea typeface="ＭＳ Ｐゴシック" pitchFamily="34" charset="-128"/>
                <a:sym typeface="Arial" charset="0"/>
              </a:rPr>
              <a:t>”</a:t>
            </a:r>
            <a:r>
              <a:rPr lang="en-US" altLang="ja-JP" smtClean="0">
                <a:solidFill>
                  <a:srgbClr val="0D0D0D"/>
                </a:solidFill>
                <a:ea typeface="ＭＳ Ｐゴシック" pitchFamily="34" charset="-128"/>
                <a:sym typeface="Arial" charset="0"/>
              </a:rPr>
              <a:t> situations, recognizing this means different things in K-5, 6-8, and HS.</a:t>
            </a:r>
          </a:p>
          <a:p>
            <a:pPr marL="342900" indent="-342900" eaLnBrk="1" hangingPunct="1">
              <a:lnSpc>
                <a:spcPct val="114000"/>
              </a:lnSpc>
              <a:spcBef>
                <a:spcPts val="638"/>
              </a:spcBef>
              <a:buClr>
                <a:srgbClr val="000000"/>
              </a:buClr>
              <a:buSzPct val="132000"/>
              <a:buFont typeface="Arial" charset="0"/>
              <a:buChar char="•"/>
            </a:pPr>
            <a:r>
              <a:rPr lang="en-US" smtClean="0">
                <a:solidFill>
                  <a:srgbClr val="0D0D0D"/>
                </a:solidFill>
                <a:ea typeface="ＭＳ Ｐゴシック" pitchFamily="34" charset="-128"/>
                <a:sym typeface="Arial" charset="0"/>
              </a:rPr>
              <a:t>Teachers in content areas outside of math, particularly science, ensure that students are using grade-level-appropriate math to make meaning of and access science content.</a:t>
            </a:r>
          </a:p>
        </p:txBody>
      </p:sp>
      <p:sp>
        <p:nvSpPr>
          <p:cNvPr id="63492"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471432DC-F814-44AA-B9CE-B3785D5F7DDC}" type="slidenum">
              <a:rPr lang="en-US" smtClean="0">
                <a:solidFill>
                  <a:srgbClr val="FFFFFF"/>
                </a:solidFill>
              </a:rPr>
              <a:pPr eaLnBrk="1" hangingPunct="1"/>
              <a:t>35</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Shape 336"/>
          <p:cNvSpPr txBox="1">
            <a:spLocks noGrp="1"/>
          </p:cNvSpPr>
          <p:nvPr>
            <p:ph type="title"/>
          </p:nvPr>
        </p:nvSpPr>
        <p:spPr>
          <a:xfrm>
            <a:off x="490538" y="503238"/>
            <a:ext cx="8229600" cy="523875"/>
          </a:xfrm>
        </p:spPr>
        <p:txBody>
          <a:bodyPr lIns="91425" tIns="45700" rIns="91425" bIns="45700">
            <a:spAutoFit/>
          </a:bodyPr>
          <a:lstStyle/>
          <a:p>
            <a:pPr eaLnBrk="1" hangingPunct="1">
              <a:spcBef>
                <a:spcPts val="0"/>
              </a:spcBef>
              <a:spcAft>
                <a:spcPts val="0"/>
              </a:spcAft>
              <a:buClr>
                <a:schemeClr val="dk1"/>
              </a:buClr>
              <a:buSzPct val="25000"/>
              <a:buFont typeface="Arial"/>
              <a:buNone/>
              <a:defRPr/>
            </a:pPr>
            <a:r>
              <a:rPr lang="x-none">
                <a:ea typeface="+mj-ea"/>
                <a:cs typeface="+mj-cs"/>
                <a:sym typeface="Arial"/>
                <a:rtl val="0"/>
              </a:rPr>
              <a:t>Group Discussion</a:t>
            </a:r>
          </a:p>
        </p:txBody>
      </p:sp>
      <p:sp>
        <p:nvSpPr>
          <p:cNvPr id="64515" name="Shape 337"/>
          <p:cNvSpPr>
            <a:spLocks noGrp="1"/>
          </p:cNvSpPr>
          <p:nvPr>
            <p:ph idx="1"/>
          </p:nvPr>
        </p:nvSpPr>
        <p:spPr>
          <a:xfrm>
            <a:off x="503238" y="1219200"/>
            <a:ext cx="8137525" cy="4360863"/>
          </a:xfrm>
        </p:spPr>
        <p:txBody>
          <a:bodyPr lIns="91425" tIns="45700" rIns="91425" bIns="45700">
            <a:spAutoFit/>
          </a:bodyPr>
          <a:lstStyle/>
          <a:p>
            <a:pPr eaLnBrk="1" hangingPunct="1">
              <a:spcBef>
                <a:spcPts val="638"/>
              </a:spcBef>
              <a:buClr>
                <a:srgbClr val="000000"/>
              </a:buClr>
              <a:buSzPct val="25000"/>
            </a:pPr>
            <a:r>
              <a:rPr lang="en-US" sz="2800" b="1" smtClean="0">
                <a:solidFill>
                  <a:srgbClr val="262626"/>
                </a:solidFill>
                <a:ea typeface="ＭＳ Ｐゴシック" pitchFamily="34" charset="-128"/>
                <a:cs typeface="Arial" charset="0"/>
                <a:sym typeface="Arial" charset="0"/>
              </a:rPr>
              <a:t>Shift #3: Rigor: Expect fluency, deep understanding, and application</a:t>
            </a:r>
          </a:p>
          <a:p>
            <a:pPr eaLnBrk="1" hangingPunct="1">
              <a:spcBef>
                <a:spcPts val="1800"/>
              </a:spcBef>
              <a:buClr>
                <a:srgbClr val="000000"/>
              </a:buClr>
              <a:buSzPct val="99000"/>
            </a:pPr>
            <a:r>
              <a:rPr lang="en-US" sz="2800" i="1" smtClean="0">
                <a:solidFill>
                  <a:srgbClr val="262626"/>
                </a:solidFill>
                <a:ea typeface="ＭＳ Ｐゴシック" pitchFamily="34" charset="-128"/>
                <a:cs typeface="Arial" charset="0"/>
                <a:sym typeface="Arial" charset="0"/>
              </a:rPr>
              <a:t>In your groups, discuss ways to respond to one of the following comments: </a:t>
            </a:r>
            <a:r>
              <a:rPr lang="ja-JP" altLang="en-US" sz="2800" i="1" smtClean="0">
                <a:solidFill>
                  <a:srgbClr val="262626"/>
                </a:solidFill>
                <a:ea typeface="ＭＳ Ｐゴシック" pitchFamily="34" charset="-128"/>
                <a:cs typeface="Arial" charset="0"/>
                <a:sym typeface="Arial" charset="0"/>
              </a:rPr>
              <a:t>“</a:t>
            </a:r>
            <a:r>
              <a:rPr lang="en-US" altLang="ja-JP" sz="2800" i="1" smtClean="0">
                <a:solidFill>
                  <a:srgbClr val="262626"/>
                </a:solidFill>
                <a:ea typeface="ＭＳ Ｐゴシック" pitchFamily="34" charset="-128"/>
                <a:cs typeface="Arial" charset="0"/>
                <a:sym typeface="Arial" charset="0"/>
              </a:rPr>
              <a:t>These standards expect that we just teach rote memorization. Seems like a step backwards to me.</a:t>
            </a:r>
            <a:r>
              <a:rPr lang="ja-JP" altLang="en-US" sz="2800" i="1" smtClean="0">
                <a:solidFill>
                  <a:srgbClr val="262626"/>
                </a:solidFill>
                <a:ea typeface="ＭＳ Ｐゴシック" pitchFamily="34" charset="-128"/>
                <a:cs typeface="Arial" charset="0"/>
                <a:sym typeface="Arial" charset="0"/>
              </a:rPr>
              <a:t>”</a:t>
            </a:r>
            <a:r>
              <a:rPr lang="en-US" altLang="ja-JP" sz="2800" i="1" smtClean="0">
                <a:solidFill>
                  <a:srgbClr val="262626"/>
                </a:solidFill>
                <a:ea typeface="ＭＳ Ｐゴシック" pitchFamily="34" charset="-128"/>
                <a:cs typeface="Arial" charset="0"/>
                <a:sym typeface="Arial" charset="0"/>
              </a:rPr>
              <a:t> Or </a:t>
            </a:r>
            <a:r>
              <a:rPr lang="ja-JP" altLang="en-US" sz="2800" i="1" smtClean="0">
                <a:solidFill>
                  <a:srgbClr val="262626"/>
                </a:solidFill>
                <a:ea typeface="ＭＳ Ｐゴシック" pitchFamily="34" charset="-128"/>
                <a:cs typeface="Arial" charset="0"/>
                <a:sym typeface="Arial" charset="0"/>
              </a:rPr>
              <a:t>“</a:t>
            </a:r>
            <a:r>
              <a:rPr lang="en-US" altLang="ja-JP" sz="2800" i="1" smtClean="0">
                <a:solidFill>
                  <a:srgbClr val="262626"/>
                </a:solidFill>
                <a:ea typeface="ＭＳ Ｐゴシック" pitchFamily="34" charset="-128"/>
                <a:cs typeface="Arial" charset="0"/>
                <a:sym typeface="Arial" charset="0"/>
              </a:rPr>
              <a:t>I’m not going to spend time on fluency—it should just be a natural outcome of conceptual understanding.</a:t>
            </a:r>
            <a:r>
              <a:rPr lang="ja-JP" altLang="en-US" sz="2800" i="1" smtClean="0">
                <a:solidFill>
                  <a:srgbClr val="262626"/>
                </a:solidFill>
                <a:ea typeface="ＭＳ Ｐゴシック" pitchFamily="34" charset="-128"/>
                <a:cs typeface="Arial" charset="0"/>
                <a:sym typeface="Arial" charset="0"/>
              </a:rPr>
              <a:t>”</a:t>
            </a:r>
            <a:r>
              <a:rPr lang="en-US" altLang="ja-JP" sz="2800" i="1" smtClean="0">
                <a:solidFill>
                  <a:srgbClr val="262626"/>
                </a:solidFill>
                <a:ea typeface="ＭＳ Ｐゴシック" pitchFamily="34" charset="-128"/>
                <a:cs typeface="Arial" charset="0"/>
                <a:sym typeface="Arial" charset="0"/>
              </a:rPr>
              <a:t> </a:t>
            </a:r>
          </a:p>
          <a:p>
            <a:pPr eaLnBrk="1" hangingPunct="1"/>
            <a:endParaRPr lang="en-US" sz="3200" smtClean="0">
              <a:solidFill>
                <a:srgbClr val="000000"/>
              </a:solidFill>
              <a:latin typeface="Arial" charset="0"/>
              <a:ea typeface="ＭＳ Ｐゴシック" pitchFamily="34" charset="-128"/>
              <a:cs typeface="Arial" charset="0"/>
              <a:sym typeface="Arial" charset="0"/>
            </a:endParaRPr>
          </a:p>
        </p:txBody>
      </p:sp>
      <p:sp>
        <p:nvSpPr>
          <p:cNvPr id="64516"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9F8E14A4-A27D-4708-B6DE-F75CF4E08683}" type="slidenum">
              <a:rPr lang="en-US" smtClean="0">
                <a:solidFill>
                  <a:srgbClr val="FFFFFF"/>
                </a:solidFill>
              </a:rPr>
              <a:pPr eaLnBrk="1" hangingPunct="1"/>
              <a:t>36</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hape 342"/>
          <p:cNvSpPr>
            <a:spLocks noGrp="1"/>
          </p:cNvSpPr>
          <p:nvPr>
            <p:ph type="title"/>
          </p:nvPr>
        </p:nvSpPr>
        <p:spPr>
          <a:xfrm>
            <a:off x="457200" y="76200"/>
            <a:ext cx="8229600" cy="954088"/>
          </a:xfrm>
        </p:spPr>
        <p:txBody>
          <a:bodyPr lIns="91425" tIns="45700" rIns="91425" bIns="45700">
            <a:spAutoFit/>
          </a:bodyPr>
          <a:lstStyle/>
          <a:p>
            <a:pPr eaLnBrk="1" hangingPunct="1">
              <a:buClr>
                <a:srgbClr val="000000"/>
              </a:buClr>
              <a:buSzPct val="25000"/>
            </a:pPr>
            <a:r>
              <a:rPr lang="en-US" smtClean="0">
                <a:solidFill>
                  <a:srgbClr val="17375E"/>
                </a:solidFill>
                <a:ea typeface="ＭＳ Ｐゴシック" pitchFamily="34" charset="-128"/>
                <a:sym typeface="Arial" charset="0"/>
              </a:rPr>
              <a:t>Engaging with the Shift:  Making a True Statement</a:t>
            </a:r>
            <a:endParaRPr lang="en-US" sz="3600" b="0" i="1" smtClean="0">
              <a:solidFill>
                <a:srgbClr val="000000"/>
              </a:solidFill>
              <a:latin typeface="Arial" charset="0"/>
              <a:ea typeface="ＭＳ Ｐゴシック" pitchFamily="34" charset="-128"/>
              <a:cs typeface="Arial" charset="0"/>
              <a:sym typeface="Arial" charset="0"/>
            </a:endParaRPr>
          </a:p>
        </p:txBody>
      </p:sp>
      <p:sp>
        <p:nvSpPr>
          <p:cNvPr id="65539" name="Shape 343"/>
          <p:cNvSpPr>
            <a:spLocks noGrp="1"/>
          </p:cNvSpPr>
          <p:nvPr>
            <p:ph idx="1"/>
          </p:nvPr>
        </p:nvSpPr>
        <p:spPr>
          <a:xfrm>
            <a:off x="503238" y="2465388"/>
            <a:ext cx="8137525" cy="2676525"/>
          </a:xfrm>
        </p:spPr>
        <p:txBody>
          <a:bodyPr lIns="91425" tIns="45700" rIns="91425" bIns="45700">
            <a:spAutoFit/>
          </a:bodyPr>
          <a:lstStyle/>
          <a:p>
            <a:pPr eaLnBrk="1" hangingPunct="1">
              <a:spcBef>
                <a:spcPts val="638"/>
              </a:spcBef>
              <a:buClr>
                <a:srgbClr val="000000"/>
              </a:buClr>
              <a:buSzPct val="99000"/>
            </a:pPr>
            <a:r>
              <a:rPr lang="en-US" sz="2800" i="1" smtClean="0">
                <a:solidFill>
                  <a:srgbClr val="262626"/>
                </a:solidFill>
                <a:ea typeface="ＭＳ Ｐゴシック" pitchFamily="34" charset="-128"/>
                <a:cs typeface="Arial" charset="0"/>
                <a:sym typeface="Arial" charset="0"/>
              </a:rPr>
              <a:t>This shift requires a balance of three discrete components in math instruction. This is not a pedagogical option, but is required by the Standards. Using grade __ as a sample, find and copy the standards which specifically set expectations for each component.</a:t>
            </a:r>
          </a:p>
        </p:txBody>
      </p:sp>
      <p:sp>
        <p:nvSpPr>
          <p:cNvPr id="65540"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DB437B86-6D83-4A0D-ABA3-E2764D0B6104}" type="slidenum">
              <a:rPr lang="en-US" smtClean="0">
                <a:solidFill>
                  <a:srgbClr val="FFFFFF"/>
                </a:solidFill>
              </a:rPr>
              <a:pPr eaLnBrk="1" hangingPunct="1"/>
              <a:t>37</a:t>
            </a:fld>
            <a:endParaRPr lang="en-US" smtClean="0">
              <a:solidFill>
                <a:srgbClr val="FFFFFF"/>
              </a:solidFill>
            </a:endParaRPr>
          </a:p>
        </p:txBody>
      </p:sp>
      <p:sp>
        <p:nvSpPr>
          <p:cNvPr id="2" name="Rectangle 1"/>
          <p:cNvSpPr/>
          <p:nvPr/>
        </p:nvSpPr>
        <p:spPr>
          <a:xfrm>
            <a:off x="609600" y="1454150"/>
            <a:ext cx="7848600" cy="523875"/>
          </a:xfrm>
          <a:prstGeom prst="rect">
            <a:avLst/>
          </a:prstGeom>
        </p:spPr>
        <p:txBody>
          <a:bodyPr>
            <a:spAutoFit/>
          </a:bodyPr>
          <a:lstStyle/>
          <a:p>
            <a:pPr fontAlgn="auto">
              <a:spcBef>
                <a:spcPts val="0"/>
              </a:spcBef>
              <a:spcAft>
                <a:spcPts val="0"/>
              </a:spcAft>
              <a:defRPr/>
            </a:pPr>
            <a:r>
              <a:rPr lang="x-none" sz="2800" b="1" kern="0">
                <a:latin typeface="+mj-lt"/>
                <a:ea typeface="Arial"/>
                <a:cs typeface="Arial"/>
                <a:sym typeface="Arial"/>
                <a:rtl val="0"/>
              </a:rPr>
              <a:t>Rigor </a:t>
            </a:r>
            <a:r>
              <a:rPr lang="x-none" sz="2800" b="1" i="1" kern="0">
                <a:solidFill>
                  <a:schemeClr val="dk1"/>
                </a:solidFill>
                <a:latin typeface="+mj-lt"/>
                <a:ea typeface="Arial"/>
                <a:cs typeface="Arial"/>
                <a:sym typeface="Arial"/>
                <a:rtl val="0"/>
              </a:rPr>
              <a:t>= ______ + ________ + _______</a:t>
            </a:r>
            <a:endParaRPr lang="en-US" sz="2800" b="1" kern="0" dirty="0">
              <a:latin typeface="+mj-lt"/>
              <a:ea typeface="Arial"/>
              <a:cs typeface="Arial"/>
              <a:sym typeface="Arial"/>
              <a:rtl val="0"/>
            </a:endParaRPr>
          </a:p>
        </p:txBody>
      </p:sp>
    </p:spTree>
  </p:cSld>
  <p:clrMapOvr>
    <a:masterClrMapping/>
  </p:clrMapOvr>
  <p:transition xmlns:p14="http://schemas.microsoft.com/office/powerpoint/2010/mai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hape 349"/>
          <p:cNvSpPr>
            <a:spLocks noGrp="1"/>
          </p:cNvSpPr>
          <p:nvPr>
            <p:ph type="title"/>
          </p:nvPr>
        </p:nvSpPr>
        <p:spPr>
          <a:xfrm>
            <a:off x="457200" y="533400"/>
            <a:ext cx="7799388" cy="523875"/>
          </a:xfrm>
        </p:spPr>
        <p:txBody>
          <a:bodyPr lIns="91425" tIns="45700" rIns="91425" bIns="45700">
            <a:spAutoFit/>
          </a:bodyPr>
          <a:lstStyle/>
          <a:p>
            <a:pPr eaLnBrk="1" hangingPunct="1">
              <a:buClr>
                <a:srgbClr val="000000"/>
              </a:buClr>
              <a:buSzPct val="25000"/>
            </a:pPr>
            <a:r>
              <a:rPr lang="en-US" smtClean="0">
                <a:solidFill>
                  <a:srgbClr val="17375E"/>
                </a:solidFill>
                <a:ea typeface="ＭＳ Ｐゴシック" pitchFamily="34" charset="-128"/>
                <a:sym typeface="Arial" charset="0"/>
              </a:rPr>
              <a:t>It Starts with Focus</a:t>
            </a:r>
          </a:p>
        </p:txBody>
      </p:sp>
      <p:sp>
        <p:nvSpPr>
          <p:cNvPr id="350" name="Shape 350"/>
          <p:cNvSpPr txBox="1">
            <a:spLocks noGrp="1"/>
          </p:cNvSpPr>
          <p:nvPr>
            <p:ph idx="1"/>
          </p:nvPr>
        </p:nvSpPr>
        <p:spPr>
          <a:xfrm>
            <a:off x="503238" y="1212850"/>
            <a:ext cx="8137525" cy="3192463"/>
          </a:xfrm>
        </p:spPr>
        <p:txBody>
          <a:bodyPr lIns="91425" tIns="45700" rIns="91425" bIns="45700">
            <a:spAutoFit/>
          </a:bodyPr>
          <a:lstStyle/>
          <a:p>
            <a:pPr marL="342900" indent="-342900" eaLnBrk="1" hangingPunct="1">
              <a:lnSpc>
                <a:spcPct val="114000"/>
              </a:lnSpc>
              <a:spcBef>
                <a:spcPts val="640"/>
              </a:spcBef>
              <a:buClr>
                <a:srgbClr val="000000"/>
              </a:buClr>
              <a:buSzPct val="132000"/>
              <a:buFont typeface="Arial" charset="0"/>
              <a:buChar char="•"/>
              <a:defRPr/>
            </a:pPr>
            <a:r>
              <a:rPr lang="x-none" sz="2800">
                <a:solidFill>
                  <a:schemeClr val="tx1">
                    <a:lumMod val="95000"/>
                    <a:lumOff val="5000"/>
                  </a:schemeClr>
                </a:solidFill>
                <a:ea typeface="+mn-ea"/>
                <a:cs typeface="+mn-cs"/>
                <a:sym typeface="Arial"/>
                <a:rtl val="0"/>
              </a:rPr>
              <a:t>The current U.S. curriculum is </a:t>
            </a:r>
            <a:r>
              <a:rPr lang="x-none" sz="2800">
                <a:solidFill>
                  <a:schemeClr val="tx1">
                    <a:lumMod val="95000"/>
                    <a:lumOff val="5000"/>
                  </a:schemeClr>
                </a:solidFill>
                <a:ea typeface="+mn-ea"/>
                <a:cs typeface="+mn-cs"/>
                <a:rtl val="0"/>
              </a:rPr>
              <a:t>"</a:t>
            </a:r>
            <a:r>
              <a:rPr lang="x-none" sz="2800">
                <a:solidFill>
                  <a:schemeClr val="tx1">
                    <a:lumMod val="95000"/>
                    <a:lumOff val="5000"/>
                  </a:schemeClr>
                </a:solidFill>
                <a:ea typeface="+mn-ea"/>
                <a:cs typeface="+mn-cs"/>
                <a:sym typeface="Arial"/>
                <a:rtl val="0"/>
              </a:rPr>
              <a:t>a mile wide and an inch deep.</a:t>
            </a:r>
            <a:r>
              <a:rPr lang="x-none" sz="2800">
                <a:solidFill>
                  <a:schemeClr val="tx1">
                    <a:lumMod val="95000"/>
                    <a:lumOff val="5000"/>
                  </a:schemeClr>
                </a:solidFill>
                <a:ea typeface="+mn-ea"/>
                <a:cs typeface="+mn-cs"/>
                <a:rtl val="0"/>
              </a:rPr>
              <a:t>"</a:t>
            </a:r>
          </a:p>
          <a:p>
            <a:pPr marL="342900" indent="-342900" eaLnBrk="1" hangingPunct="1">
              <a:lnSpc>
                <a:spcPct val="114000"/>
              </a:lnSpc>
              <a:spcBef>
                <a:spcPts val="640"/>
              </a:spcBef>
              <a:buClr>
                <a:srgbClr val="000000"/>
              </a:buClr>
              <a:buSzPct val="132000"/>
              <a:buFont typeface="Arial" charset="0"/>
              <a:buChar char="•"/>
              <a:defRPr/>
            </a:pPr>
            <a:r>
              <a:rPr lang="x-none" sz="2800">
                <a:solidFill>
                  <a:schemeClr val="tx1">
                    <a:lumMod val="95000"/>
                    <a:lumOff val="5000"/>
                  </a:schemeClr>
                </a:solidFill>
                <a:ea typeface="+mn-ea"/>
                <a:cs typeface="+mn-cs"/>
                <a:sym typeface="Arial"/>
                <a:rtl val="0"/>
              </a:rPr>
              <a:t>Focus is necessary in order to achieve the rigor set forth in the standards.</a:t>
            </a:r>
          </a:p>
          <a:p>
            <a:pPr marL="342900" indent="-342900" eaLnBrk="1" hangingPunct="1">
              <a:lnSpc>
                <a:spcPct val="114000"/>
              </a:lnSpc>
              <a:spcBef>
                <a:spcPts val="640"/>
              </a:spcBef>
              <a:buClr>
                <a:srgbClr val="000000"/>
              </a:buClr>
              <a:buSzPct val="132000"/>
              <a:buFont typeface="Arial" charset="0"/>
              <a:buChar char="•"/>
              <a:defRPr/>
            </a:pPr>
            <a:r>
              <a:rPr lang="x-none" sz="2800">
                <a:solidFill>
                  <a:schemeClr val="tx1">
                    <a:lumMod val="95000"/>
                    <a:lumOff val="5000"/>
                  </a:schemeClr>
                </a:solidFill>
                <a:ea typeface="+mn-ea"/>
                <a:cs typeface="+mn-cs"/>
                <a:sym typeface="Arial"/>
                <a:rtl val="0"/>
              </a:rPr>
              <a:t>Remember Hong Kong example: more in-depth mastery of a smaller set of things pays off</a:t>
            </a:r>
            <a:r>
              <a:rPr lang="x-none" sz="2800" smtClean="0">
                <a:solidFill>
                  <a:schemeClr val="tx1">
                    <a:lumMod val="95000"/>
                    <a:lumOff val="5000"/>
                  </a:schemeClr>
                </a:solidFill>
                <a:ea typeface="+mn-ea"/>
                <a:cs typeface="+mn-cs"/>
                <a:sym typeface="Arial"/>
                <a:rtl val="0"/>
              </a:rPr>
              <a:t>.</a:t>
            </a:r>
            <a:endParaRPr lang="x-none" sz="2800">
              <a:solidFill>
                <a:schemeClr val="tx1">
                  <a:lumMod val="95000"/>
                  <a:lumOff val="5000"/>
                </a:schemeClr>
              </a:solidFill>
              <a:ea typeface="+mn-ea"/>
              <a:cs typeface="+mn-cs"/>
              <a:sym typeface="Arial"/>
              <a:rtl val="0"/>
            </a:endParaRPr>
          </a:p>
        </p:txBody>
      </p:sp>
      <p:sp>
        <p:nvSpPr>
          <p:cNvPr id="66564"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1752ED6F-17A9-4B67-99BA-276931BDFBCA}" type="slidenum">
              <a:rPr lang="en-US" smtClean="0">
                <a:solidFill>
                  <a:srgbClr val="FFFFFF"/>
                </a:solidFill>
              </a:rPr>
              <a:pPr eaLnBrk="1" hangingPunct="1"/>
              <a:t>38</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hape 356"/>
          <p:cNvSpPr txBox="1">
            <a:spLocks noGrp="1"/>
          </p:cNvSpPr>
          <p:nvPr>
            <p:ph type="title"/>
          </p:nvPr>
        </p:nvSpPr>
        <p:spPr>
          <a:xfrm>
            <a:off x="490538" y="66675"/>
            <a:ext cx="8229600" cy="954088"/>
          </a:xfrm>
        </p:spPr>
        <p:txBody>
          <a:bodyPr lIns="91425" tIns="45700" rIns="91425" bIns="45700">
            <a:spAutoFit/>
          </a:bodyPr>
          <a:lstStyle/>
          <a:p>
            <a:pPr eaLnBrk="1" hangingPunct="1">
              <a:spcBef>
                <a:spcPts val="0"/>
              </a:spcBef>
              <a:buClr>
                <a:schemeClr val="dk1"/>
              </a:buClr>
              <a:buSzPct val="25000"/>
              <a:buFont typeface="Arial"/>
              <a:buNone/>
              <a:defRPr/>
            </a:pPr>
            <a:r>
              <a:rPr lang="x-none">
                <a:ea typeface="+mj-ea"/>
                <a:cs typeface="+mj-cs"/>
                <a:sym typeface="Arial"/>
                <a:rtl val="0"/>
              </a:rPr>
              <a:t>The Coming CCSS Assessments Will Focus Strongly on the Major Work of Each Grade</a:t>
            </a:r>
          </a:p>
        </p:txBody>
      </p:sp>
      <p:grpSp>
        <p:nvGrpSpPr>
          <p:cNvPr id="3" name="Group 2"/>
          <p:cNvGrpSpPr/>
          <p:nvPr/>
        </p:nvGrpSpPr>
        <p:grpSpPr>
          <a:xfrm>
            <a:off x="457200" y="3757351"/>
            <a:ext cx="7467600" cy="1729049"/>
            <a:chOff x="685800" y="3733800"/>
            <a:chExt cx="7467600" cy="1729049"/>
          </a:xfrm>
          <a:effectLst>
            <a:outerShdw blurRad="50800" dist="38100" dir="2700000" algn="tl" rotWithShape="0">
              <a:prstClr val="black">
                <a:alpha val="40000"/>
              </a:prstClr>
            </a:outerShdw>
          </a:effectLst>
        </p:grpSpPr>
        <p:sp>
          <p:nvSpPr>
            <p:cNvPr id="357" name="Shape 357"/>
            <p:cNvSpPr/>
            <p:nvPr/>
          </p:nvSpPr>
          <p:spPr>
            <a:xfrm>
              <a:off x="685800" y="3733800"/>
              <a:ext cx="4125686" cy="762000"/>
            </a:xfrm>
            <a:prstGeom prst="rect">
              <a:avLst/>
            </a:prstGeom>
            <a:blipFill>
              <a:blip r:embed="rId3"/>
              <a:stretch>
                <a:fillRect/>
              </a:stretch>
            </a:blipFill>
            <a:ln>
              <a:solidFill>
                <a:schemeClr val="bg1">
                  <a:lumMod val="75000"/>
                </a:schemeClr>
              </a:solidFill>
            </a:ln>
          </p:spPr>
        </p:sp>
        <p:grpSp>
          <p:nvGrpSpPr>
            <p:cNvPr id="358" name="Shape 358"/>
            <p:cNvGrpSpPr/>
            <p:nvPr/>
          </p:nvGrpSpPr>
          <p:grpSpPr>
            <a:xfrm>
              <a:off x="1422936" y="4649435"/>
              <a:ext cx="6730464" cy="813414"/>
              <a:chOff x="1422936" y="4749185"/>
              <a:chExt cx="6730464" cy="813414"/>
            </a:xfrm>
          </p:grpSpPr>
          <p:sp>
            <p:nvSpPr>
              <p:cNvPr id="359" name="Shape 359"/>
              <p:cNvSpPr/>
              <p:nvPr/>
            </p:nvSpPr>
            <p:spPr>
              <a:xfrm>
                <a:off x="1422936" y="4749185"/>
                <a:ext cx="6730464" cy="813414"/>
              </a:xfrm>
              <a:prstGeom prst="rect">
                <a:avLst/>
              </a:prstGeom>
              <a:blipFill>
                <a:blip r:embed="rId4"/>
                <a:stretch>
                  <a:fillRect/>
                </a:stretch>
              </a:blipFill>
              <a:ln>
                <a:solidFill>
                  <a:schemeClr val="bg1">
                    <a:lumMod val="75000"/>
                  </a:schemeClr>
                </a:solidFill>
              </a:ln>
            </p:spPr>
          </p:sp>
          <p:sp>
            <p:nvSpPr>
              <p:cNvPr id="360" name="Shape 360"/>
              <p:cNvSpPr/>
              <p:nvPr/>
            </p:nvSpPr>
            <p:spPr>
              <a:xfrm>
                <a:off x="7048397" y="5367369"/>
                <a:ext cx="1050911" cy="185454"/>
              </a:xfrm>
              <a:prstGeom prst="rect">
                <a:avLst/>
              </a:prstGeom>
              <a:solidFill>
                <a:schemeClr val="lt1"/>
              </a:solidFill>
              <a:ln>
                <a:noFill/>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rtl val="0"/>
                </a:endParaRPr>
              </a:p>
            </p:txBody>
          </p:sp>
        </p:grpSp>
      </p:grpSp>
      <p:grpSp>
        <p:nvGrpSpPr>
          <p:cNvPr id="2" name="Group 1"/>
          <p:cNvGrpSpPr/>
          <p:nvPr/>
        </p:nvGrpSpPr>
        <p:grpSpPr>
          <a:xfrm>
            <a:off x="1143000" y="1385450"/>
            <a:ext cx="7315200" cy="1676399"/>
            <a:chOff x="1143000" y="1219200"/>
            <a:chExt cx="7315200" cy="1676399"/>
          </a:xfrm>
          <a:effectLst>
            <a:outerShdw blurRad="50800" dist="38100" dir="2700000" algn="tl" rotWithShape="0">
              <a:prstClr val="black">
                <a:alpha val="40000"/>
              </a:prstClr>
            </a:outerShdw>
          </a:effectLst>
        </p:grpSpPr>
        <p:sp>
          <p:nvSpPr>
            <p:cNvPr id="361" name="Shape 361"/>
            <p:cNvSpPr/>
            <p:nvPr/>
          </p:nvSpPr>
          <p:spPr>
            <a:xfrm>
              <a:off x="5715000" y="1219200"/>
              <a:ext cx="2666998" cy="857249"/>
            </a:xfrm>
            <a:prstGeom prst="rect">
              <a:avLst/>
            </a:prstGeom>
            <a:blipFill>
              <a:blip r:embed="rId5"/>
              <a:stretch>
                <a:fillRect/>
              </a:stretch>
            </a:blipFill>
            <a:ln>
              <a:solidFill>
                <a:schemeClr val="bg1">
                  <a:lumMod val="75000"/>
                </a:schemeClr>
              </a:solidFill>
            </a:ln>
          </p:spPr>
        </p:sp>
        <p:grpSp>
          <p:nvGrpSpPr>
            <p:cNvPr id="362" name="Shape 362"/>
            <p:cNvGrpSpPr/>
            <p:nvPr/>
          </p:nvGrpSpPr>
          <p:grpSpPr>
            <a:xfrm>
              <a:off x="1143000" y="2204400"/>
              <a:ext cx="7315200" cy="691199"/>
              <a:chOff x="1143000" y="2585400"/>
              <a:chExt cx="7315200" cy="691199"/>
            </a:xfrm>
          </p:grpSpPr>
          <p:sp>
            <p:nvSpPr>
              <p:cNvPr id="363" name="Shape 363"/>
              <p:cNvSpPr/>
              <p:nvPr/>
            </p:nvSpPr>
            <p:spPr>
              <a:xfrm>
                <a:off x="1143000" y="2585400"/>
                <a:ext cx="7315200" cy="691199"/>
              </a:xfrm>
              <a:prstGeom prst="rect">
                <a:avLst/>
              </a:prstGeom>
              <a:blipFill>
                <a:blip r:embed="rId6"/>
                <a:stretch>
                  <a:fillRect/>
                </a:stretch>
              </a:blipFill>
              <a:ln>
                <a:solidFill>
                  <a:schemeClr val="bg1">
                    <a:lumMod val="75000"/>
                  </a:schemeClr>
                </a:solidFill>
              </a:ln>
            </p:spPr>
          </p:sp>
          <p:sp>
            <p:nvSpPr>
              <p:cNvPr id="364" name="Shape 364"/>
              <p:cNvSpPr/>
              <p:nvPr/>
            </p:nvSpPr>
            <p:spPr>
              <a:xfrm>
                <a:off x="1219200" y="2624050"/>
                <a:ext cx="3124199" cy="182880"/>
              </a:xfrm>
              <a:prstGeom prst="rect">
                <a:avLst/>
              </a:prstGeom>
              <a:solidFill>
                <a:schemeClr val="lt1"/>
              </a:solidFill>
              <a:ln>
                <a:solidFill>
                  <a:schemeClr val="bg1"/>
                </a:solidFill>
              </a:ln>
            </p:spPr>
            <p:txBody>
              <a:bodyPr lIns="91425" tIns="45700" rIns="91425" bIns="45700" anchor="ctr">
                <a:spAutoFit/>
              </a:bodyPr>
              <a:lstStyle/>
              <a:p>
                <a:pPr fontAlgn="auto">
                  <a:spcBef>
                    <a:spcPts val="0"/>
                  </a:spcBef>
                  <a:spcAft>
                    <a:spcPts val="0"/>
                  </a:spcAft>
                  <a:defRPr/>
                </a:pPr>
                <a:endParaRPr kern="0" dirty="0">
                  <a:latin typeface="Arial"/>
                  <a:ea typeface="Arial"/>
                  <a:cs typeface="Arial"/>
                  <a:sym typeface="Arial"/>
                  <a:rtl val="0"/>
                </a:endParaRPr>
              </a:p>
            </p:txBody>
          </p:sp>
        </p:grpSp>
      </p:grpSp>
      <p:sp>
        <p:nvSpPr>
          <p:cNvPr id="67589"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F32CE43E-355B-472A-B08B-78B2E69E1D7D}" type="slidenum">
              <a:rPr lang="en-US" smtClean="0">
                <a:solidFill>
                  <a:srgbClr val="FFFFFF"/>
                </a:solidFill>
              </a:rPr>
              <a:pPr eaLnBrk="1" hangingPunct="1"/>
              <a:t>39</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97"/>
          <p:cNvSpPr>
            <a:spLocks noGrp="1"/>
          </p:cNvSpPr>
          <p:nvPr>
            <p:ph type="title"/>
          </p:nvPr>
        </p:nvSpPr>
        <p:spPr>
          <a:xfrm>
            <a:off x="457200" y="-25400"/>
            <a:ext cx="8229600" cy="1082675"/>
          </a:xfrm>
        </p:spPr>
        <p:txBody>
          <a:bodyPr lIns="91425" tIns="45700" rIns="91425" bIns="45700">
            <a:spAutoFit/>
          </a:bodyPr>
          <a:lstStyle/>
          <a:p>
            <a:pPr eaLnBrk="1" hangingPunct="1">
              <a:lnSpc>
                <a:spcPct val="115000"/>
              </a:lnSpc>
              <a:buClr>
                <a:srgbClr val="000000"/>
              </a:buClr>
              <a:buSzPct val="25000"/>
            </a:pPr>
            <a:r>
              <a:rPr lang="en-US" smtClean="0">
                <a:solidFill>
                  <a:srgbClr val="17375E"/>
                </a:solidFill>
                <a:ea typeface="ＭＳ Ｐゴシック" pitchFamily="34" charset="-128"/>
              </a:rPr>
              <a:t>College Math Professors Feel HS students Today are Not Prepared for College Math</a:t>
            </a:r>
          </a:p>
        </p:txBody>
      </p:sp>
      <p:sp>
        <p:nvSpPr>
          <p:cNvPr id="31747" name="Shape 98"/>
          <p:cNvSpPr>
            <a:spLocks noGrp="1"/>
          </p:cNvSpPr>
          <p:nvPr>
            <p:ph idx="1"/>
          </p:nvPr>
        </p:nvSpPr>
        <p:spPr/>
        <p:txBody>
          <a:bodyPr lIns="91425" tIns="45700" rIns="91425" bIns="45700">
            <a:spAutoFit/>
          </a:bodyPr>
          <a:lstStyle/>
          <a:p>
            <a:pPr eaLnBrk="1" hangingPunct="1">
              <a:spcBef>
                <a:spcPts val="638"/>
              </a:spcBef>
              <a:buClr>
                <a:srgbClr val="000000"/>
              </a:buClr>
              <a:buSzPct val="25000"/>
            </a:pPr>
            <a:r>
              <a:rPr lang="en-US" sz="3200" smtClean="0">
                <a:solidFill>
                  <a:srgbClr val="000000"/>
                </a:solidFill>
                <a:latin typeface="Arial" charset="0"/>
                <a:ea typeface="ＭＳ Ｐゴシック" pitchFamily="34" charset="-128"/>
                <a:cs typeface="Arial" charset="0"/>
                <a:sym typeface="Arial" charset="0"/>
              </a:rPr>
              <a:t>  </a:t>
            </a:r>
          </a:p>
        </p:txBody>
      </p:sp>
      <p:sp>
        <p:nvSpPr>
          <p:cNvPr id="31748" name="Shape 99"/>
          <p:cNvSpPr>
            <a:spLocks noChangeAspect="1"/>
          </p:cNvSpPr>
          <p:nvPr/>
        </p:nvSpPr>
        <p:spPr bwMode="auto">
          <a:xfrm>
            <a:off x="919163" y="1106488"/>
            <a:ext cx="7305675" cy="539591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49"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30048274-8CB8-4410-917D-FC7A1F09E710}" type="slidenum">
              <a:rPr lang="en-US" smtClean="0">
                <a:solidFill>
                  <a:srgbClr val="FFFFFF"/>
                </a:solidFill>
              </a:rPr>
              <a:pPr eaLnBrk="1" hangingPunct="1"/>
              <a:t>4</a:t>
            </a:fld>
            <a:endParaRPr lang="en-US" smtClean="0">
              <a:solidFill>
                <a:srgbClr val="FFFF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hape 370"/>
          <p:cNvSpPr>
            <a:spLocks noGrp="1"/>
          </p:cNvSpPr>
          <p:nvPr>
            <p:ph type="title"/>
          </p:nvPr>
        </p:nvSpPr>
        <p:spPr>
          <a:xfrm>
            <a:off x="490538" y="484188"/>
            <a:ext cx="8229600" cy="522287"/>
          </a:xfrm>
        </p:spPr>
        <p:txBody>
          <a:bodyPr lIns="91425" tIns="45700" rIns="91425" bIns="45700">
            <a:spAutoFit/>
          </a:bodyPr>
          <a:lstStyle/>
          <a:p>
            <a:pPr eaLnBrk="1" hangingPunct="1">
              <a:buClr>
                <a:srgbClr val="000000"/>
              </a:buClr>
              <a:buSzPct val="25000"/>
            </a:pPr>
            <a:r>
              <a:rPr lang="en-US" smtClean="0">
                <a:solidFill>
                  <a:srgbClr val="17375E"/>
                </a:solidFill>
                <a:ea typeface="ＭＳ Ｐゴシック" pitchFamily="34" charset="-128"/>
                <a:sym typeface="Arial" charset="0"/>
              </a:rPr>
              <a:t>Content Emphases by Cluster: Grade Four</a:t>
            </a:r>
          </a:p>
        </p:txBody>
      </p:sp>
      <p:sp>
        <p:nvSpPr>
          <p:cNvPr id="2" name="Text Placeholder 1"/>
          <p:cNvSpPr>
            <a:spLocks noGrp="1"/>
          </p:cNvSpPr>
          <p:nvPr>
            <p:ph idx="1"/>
          </p:nvPr>
        </p:nvSpPr>
        <p:spPr/>
        <p:txBody>
          <a:bodyPr/>
          <a:lstStyle/>
          <a:p>
            <a:pPr marL="120650" eaLnBrk="1" hangingPunct="1">
              <a:defRPr/>
            </a:pPr>
            <a:r>
              <a:rPr lang="en-US" dirty="0" smtClean="0">
                <a:ea typeface="+mn-ea"/>
                <a:cs typeface="+mn-cs"/>
              </a:rPr>
              <a:t> </a:t>
            </a:r>
            <a:endParaRPr lang="en-US" dirty="0">
              <a:ea typeface="+mn-ea"/>
              <a:cs typeface="+mn-cs"/>
            </a:endParaRPr>
          </a:p>
        </p:txBody>
      </p:sp>
      <p:sp>
        <p:nvSpPr>
          <p:cNvPr id="68612" name="Shape 372"/>
          <p:cNvSpPr txBox="1">
            <a:spLocks noChangeArrowheads="1"/>
          </p:cNvSpPr>
          <p:nvPr/>
        </p:nvSpPr>
        <p:spPr bwMode="auto">
          <a:xfrm>
            <a:off x="1295400" y="1905000"/>
            <a:ext cx="6553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1800"/>
              <a:t>Key:     Major Clusters;    Supporting Clusters;      Additional Clusters </a:t>
            </a:r>
          </a:p>
          <a:p>
            <a:pPr eaLnBrk="1" hangingPunct="1"/>
            <a:endParaRPr lang="en-US" sz="1800"/>
          </a:p>
          <a:p>
            <a:pPr eaLnBrk="1" hangingPunct="1"/>
            <a:endParaRPr lang="en-US" sz="1800"/>
          </a:p>
        </p:txBody>
      </p:sp>
      <p:sp>
        <p:nvSpPr>
          <p:cNvPr id="68613" name="Shape 373"/>
          <p:cNvSpPr>
            <a:spLocks noChangeArrowheads="1"/>
          </p:cNvSpPr>
          <p:nvPr/>
        </p:nvSpPr>
        <p:spPr bwMode="auto">
          <a:xfrm>
            <a:off x="1930400" y="2020888"/>
            <a:ext cx="101600" cy="103187"/>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4" name="Shape 374"/>
          <p:cNvSpPr>
            <a:spLocks noChangeArrowheads="1"/>
          </p:cNvSpPr>
          <p:nvPr/>
        </p:nvSpPr>
        <p:spPr bwMode="auto">
          <a:xfrm>
            <a:off x="3836988" y="2038350"/>
            <a:ext cx="103187" cy="103188"/>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5" name="Shape 375"/>
          <p:cNvSpPr>
            <a:spLocks noChangeArrowheads="1"/>
          </p:cNvSpPr>
          <p:nvPr/>
        </p:nvSpPr>
        <p:spPr bwMode="auto">
          <a:xfrm>
            <a:off x="6211888" y="2047875"/>
            <a:ext cx="103187" cy="103188"/>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8" name="Picture 7" descr="CEC Grade 4.PNG"/>
          <p:cNvPicPr>
            <a:picLocks noChangeAspect="1"/>
          </p:cNvPicPr>
          <p:nvPr/>
        </p:nvPicPr>
        <p:blipFill>
          <a:blip r:embed="rId6"/>
          <a:srcRect/>
          <a:stretch>
            <a:fillRect/>
          </a:stretch>
        </p:blipFill>
        <p:spPr bwMode="auto">
          <a:xfrm>
            <a:off x="938213" y="1246188"/>
            <a:ext cx="7267575" cy="5029200"/>
          </a:xfrm>
          <a:prstGeom prst="rect">
            <a:avLst/>
          </a:prstGeom>
          <a:noFill/>
          <a:ln w="9525">
            <a:solidFill>
              <a:srgbClr val="BFBFBF"/>
            </a:solidFill>
            <a:miter lim="800000"/>
            <a:headEnd/>
            <a:tailEnd/>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pic>
      <p:sp>
        <p:nvSpPr>
          <p:cNvPr id="68617"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8DE194D-DFEC-436A-871A-E3C8DAC0C545}" type="slidenum">
              <a:rPr lang="en-US" smtClean="0">
                <a:solidFill>
                  <a:srgbClr val="FFFFFF"/>
                </a:solidFill>
              </a:rPr>
              <a:pPr eaLnBrk="1" hangingPunct="1"/>
              <a:t>40</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hape 381"/>
          <p:cNvSpPr>
            <a:spLocks noGrp="1"/>
          </p:cNvSpPr>
          <p:nvPr>
            <p:ph type="sldNum" sz="quarter" idx="10"/>
          </p:nvPr>
        </p:nvSpPr>
        <p:spPr>
          <a:noFill/>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mtClean="0">
                <a:solidFill>
                  <a:srgbClr val="FFFFFF"/>
                </a:solidFill>
              </a:rPr>
              <a:t> </a:t>
            </a:r>
          </a:p>
        </p:txBody>
      </p:sp>
      <p:sp>
        <p:nvSpPr>
          <p:cNvPr id="382" name="Shape 382"/>
          <p:cNvSpPr>
            <a:spLocks noChangeArrowheads="1"/>
          </p:cNvSpPr>
          <p:nvPr/>
        </p:nvSpPr>
        <p:spPr bwMode="auto">
          <a:xfrm>
            <a:off x="153988" y="1855788"/>
            <a:ext cx="3406775" cy="2030412"/>
          </a:xfrm>
          <a:prstGeom prst="rect">
            <a:avLst/>
          </a:prstGeom>
          <a:blipFill dpi="0" rotWithShape="1">
            <a:blip r:embed="rId3"/>
            <a:srcRect/>
            <a:stretch>
              <a:fillRect/>
            </a:stretch>
          </a:blipFill>
          <a:ln w="9525">
            <a:solidFill>
              <a:srgbClr val="BFBFBF"/>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
        <p:nvSpPr>
          <p:cNvPr id="383" name="Shape 383"/>
          <p:cNvSpPr>
            <a:spLocks noChangeArrowheads="1"/>
          </p:cNvSpPr>
          <p:nvPr/>
        </p:nvSpPr>
        <p:spPr bwMode="auto">
          <a:xfrm>
            <a:off x="3765550" y="481013"/>
            <a:ext cx="5192713" cy="4498975"/>
          </a:xfrm>
          <a:prstGeom prst="rect">
            <a:avLst/>
          </a:prstGeom>
          <a:blipFill dpi="0" rotWithShape="1">
            <a:blip r:embed="rId4"/>
            <a:srcRect/>
            <a:stretch>
              <a:fillRect/>
            </a:stretch>
          </a:blipFill>
          <a:ln w="9525">
            <a:solidFill>
              <a:srgbClr val="BFBFBF"/>
            </a:solidFill>
            <a:miter lim="800000"/>
            <a:headEnd/>
            <a:tailEnd/>
          </a:ln>
          <a:effectLst>
            <a:outerShdw blurRad="50800" dist="38100" dir="2700000" algn="tl" rotWithShape="0">
              <a:srgbClr val="000000">
                <a:alpha val="39999"/>
              </a:srgbClr>
            </a:outerShdw>
          </a:effectLst>
        </p:spPr>
        <p:txBody>
          <a:bodyPr/>
          <a:lstStyle/>
          <a:p>
            <a:pPr>
              <a:defRPr/>
            </a:pPr>
            <a:endParaRPr lang="en-US">
              <a:ea typeface="ＭＳ Ｐゴシック" charset="0"/>
              <a:cs typeface="Arial" charset="0"/>
            </a:endParaRPr>
          </a:p>
        </p:txBody>
      </p:sp>
      <p:sp>
        <p:nvSpPr>
          <p:cNvPr id="69637" name="Shape 384"/>
          <p:cNvSpPr>
            <a:spLocks noChangeArrowheads="1"/>
          </p:cNvSpPr>
          <p:nvPr/>
        </p:nvSpPr>
        <p:spPr bwMode="auto">
          <a:xfrm>
            <a:off x="309563"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spAutoFit/>
          </a:bodyPr>
          <a:lstStyle/>
          <a:p>
            <a:endParaRPr lang="en-US"/>
          </a:p>
        </p:txBody>
      </p:sp>
      <p:cxnSp>
        <p:nvCxnSpPr>
          <p:cNvPr id="69638" name="Shape 385"/>
          <p:cNvCxnSpPr>
            <a:cxnSpLocks noChangeShapeType="1"/>
          </p:cNvCxnSpPr>
          <p:nvPr/>
        </p:nvCxnSpPr>
        <p:spPr bwMode="auto">
          <a:xfrm flipV="1">
            <a:off x="1538288" y="565150"/>
            <a:ext cx="2179637" cy="2193925"/>
          </a:xfrm>
          <a:prstGeom prst="straightConnector1">
            <a:avLst/>
          </a:prstGeom>
          <a:noFill/>
          <a:ln w="25400">
            <a:solidFill>
              <a:schemeClr val="accent1"/>
            </a:solidFill>
            <a:round/>
            <a:headEnd/>
            <a:tailEnd/>
          </a:ln>
          <a:extLst>
            <a:ext uri="{909E8E84-426E-40dd-AFC4-6F175D3DCCD1}">
              <a14:hiddenFill xmlns:a14="http://schemas.microsoft.com/office/drawing/2010/main">
                <a:noFill/>
              </a14:hiddenFill>
            </a:ext>
          </a:extLst>
        </p:spPr>
      </p:cxnSp>
      <p:cxnSp>
        <p:nvCxnSpPr>
          <p:cNvPr id="69639" name="Shape 386"/>
          <p:cNvCxnSpPr>
            <a:cxnSpLocks noChangeShapeType="1"/>
          </p:cNvCxnSpPr>
          <p:nvPr/>
        </p:nvCxnSpPr>
        <p:spPr bwMode="auto">
          <a:xfrm>
            <a:off x="1531938" y="2759075"/>
            <a:ext cx="2178050" cy="2195513"/>
          </a:xfrm>
          <a:prstGeom prst="straightConnector1">
            <a:avLst/>
          </a:prstGeom>
          <a:noFill/>
          <a:ln w="25400">
            <a:solidFill>
              <a:schemeClr val="accent1"/>
            </a:solidFill>
            <a:round/>
            <a:headEnd/>
            <a:tailEnd/>
          </a:ln>
          <a:extLst>
            <a:ext uri="{909E8E84-426E-40dd-AFC4-6F175D3DCCD1}">
              <a14:hiddenFill xmlns:a14="http://schemas.microsoft.com/office/drawing/2010/main">
                <a:noFill/>
              </a14:hiddenFill>
            </a:ext>
          </a:extLst>
        </p:spPr>
      </p:cxnSp>
      <p:sp>
        <p:nvSpPr>
          <p:cNvPr id="69640" name="Shape 387"/>
          <p:cNvSpPr txBox="1">
            <a:spLocks noChangeArrowheads="1"/>
          </p:cNvSpPr>
          <p:nvPr/>
        </p:nvSpPr>
        <p:spPr bwMode="auto">
          <a:xfrm>
            <a:off x="457200" y="5419725"/>
            <a:ext cx="5365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2800" u="sng">
                <a:solidFill>
                  <a:schemeClr val="hlink"/>
                </a:solidFill>
                <a:latin typeface="Century Gothic" pitchFamily="34" charset="0"/>
                <a:hlinkClick r:id="rId5"/>
              </a:rPr>
              <a:t>www.achievethecore.org</a:t>
            </a:r>
          </a:p>
        </p:txBody>
      </p:sp>
      <p:sp>
        <p:nvSpPr>
          <p:cNvPr id="69641" name="Slide Number Placeholder 5"/>
          <p:cNvSpPr txBox="1">
            <a:spLocks/>
          </p:cNvSpPr>
          <p:nvPr/>
        </p:nvSpPr>
        <p:spPr bwMode="auto">
          <a:xfrm>
            <a:off x="6929438" y="6542088"/>
            <a:ext cx="21336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fld id="{EE0F40D8-5E51-4BE9-96CA-D9EED4BE2F83}" type="slidenum">
              <a:rPr lang="en-US">
                <a:solidFill>
                  <a:srgbClr val="FFFFFF"/>
                </a:solidFill>
              </a:rPr>
              <a:pPr algn="r" eaLnBrk="1" hangingPunct="1"/>
              <a:t>41</a:t>
            </a:fld>
            <a:endParaRPr lang="en-US">
              <a:solidFill>
                <a:srgbClr val="FFFFFF"/>
              </a:solidFill>
            </a:endParaRPr>
          </a:p>
        </p:txBody>
      </p:sp>
    </p:spTree>
  </p:cSld>
  <p:clrMapOvr>
    <a:masterClrMapping/>
  </p:clrMapOvr>
  <p:transition xmlns:p14="http://schemas.microsoft.com/office/powerpoint/2010/mai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txBox="1">
            <a:spLocks noGrp="1"/>
          </p:cNvSpPr>
          <p:nvPr>
            <p:ph type="title"/>
          </p:nvPr>
        </p:nvSpPr>
        <p:spPr>
          <a:xfrm>
            <a:off x="457200" y="500063"/>
            <a:ext cx="7799388" cy="523875"/>
          </a:xfrm>
        </p:spPr>
        <p:txBody>
          <a:bodyPr lIns="91425" tIns="45700" rIns="91425" bIns="45700">
            <a:spAutoFit/>
          </a:bodyPr>
          <a:lstStyle/>
          <a:p>
            <a:pPr eaLnBrk="1" hangingPunct="1">
              <a:spcBef>
                <a:spcPts val="0"/>
              </a:spcBef>
              <a:buClr>
                <a:schemeClr val="dk1"/>
              </a:buClr>
              <a:buSzPct val="25000"/>
              <a:buFont typeface="Arial"/>
              <a:buNone/>
              <a:defRPr/>
            </a:pPr>
            <a:r>
              <a:rPr lang="x-none">
                <a:ea typeface="+mj-ea"/>
                <a:cs typeface="+mj-cs"/>
                <a:sym typeface="Arial"/>
                <a:rtl val="0"/>
              </a:rPr>
              <a:t>Cautions: Imp</a:t>
            </a:r>
            <a:r>
              <a:rPr lang="x-none">
                <a:ea typeface="+mj-ea"/>
                <a:cs typeface="+mj-cs"/>
                <a:rtl val="0"/>
              </a:rPr>
              <a:t>lementing the CCSS is...</a:t>
            </a:r>
          </a:p>
        </p:txBody>
      </p:sp>
      <p:sp>
        <p:nvSpPr>
          <p:cNvPr id="70659" name="Shape 394"/>
          <p:cNvSpPr txBox="1">
            <a:spLocks noChangeArrowheads="1"/>
          </p:cNvSpPr>
          <p:nvPr/>
        </p:nvSpPr>
        <p:spPr bwMode="auto">
          <a:xfrm>
            <a:off x="503238" y="1185863"/>
            <a:ext cx="8137525"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marL="342900" indent="-342900"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lnSpc>
                <a:spcPct val="114000"/>
              </a:lnSpc>
              <a:spcBef>
                <a:spcPts val="638"/>
              </a:spcBef>
              <a:buClr>
                <a:srgbClr val="000000"/>
              </a:buClr>
              <a:buSzPct val="132000"/>
              <a:buFont typeface="Arial" charset="0"/>
              <a:buChar char="•"/>
            </a:pPr>
            <a:r>
              <a:rPr lang="en-US" sz="2800">
                <a:solidFill>
                  <a:srgbClr val="0D0D0D"/>
                </a:solidFill>
                <a:latin typeface="Calibri" pitchFamily="34" charset="0"/>
              </a:rPr>
              <a:t>Not about </a:t>
            </a:r>
            <a:r>
              <a:rPr lang="ja-JP" altLang="en-US" sz="2800">
                <a:solidFill>
                  <a:srgbClr val="0D0D0D"/>
                </a:solidFill>
                <a:latin typeface="Calibri" pitchFamily="34" charset="0"/>
              </a:rPr>
              <a:t>“</a:t>
            </a:r>
            <a:r>
              <a:rPr lang="en-US" altLang="ja-JP" sz="2800">
                <a:solidFill>
                  <a:srgbClr val="0D0D0D"/>
                </a:solidFill>
                <a:latin typeface="Calibri" pitchFamily="34" charset="0"/>
              </a:rPr>
              <a:t>gap analysis</a:t>
            </a:r>
            <a:r>
              <a:rPr lang="ja-JP" altLang="en-US" sz="2800">
                <a:solidFill>
                  <a:srgbClr val="0D0D0D"/>
                </a:solidFill>
                <a:latin typeface="Calibri" pitchFamily="34" charset="0"/>
              </a:rPr>
              <a:t>”</a:t>
            </a:r>
            <a:endParaRPr lang="en-US" altLang="ja-JP" sz="2800">
              <a:solidFill>
                <a:srgbClr val="0D0D0D"/>
              </a:solidFill>
              <a:latin typeface="Calibri" pitchFamily="34" charset="0"/>
            </a:endParaRPr>
          </a:p>
          <a:p>
            <a:pPr eaLnBrk="1" hangingPunct="1">
              <a:lnSpc>
                <a:spcPct val="114000"/>
              </a:lnSpc>
              <a:spcBef>
                <a:spcPts val="638"/>
              </a:spcBef>
              <a:buClr>
                <a:srgbClr val="000000"/>
              </a:buClr>
              <a:buSzPct val="132000"/>
              <a:buFont typeface="Arial" charset="0"/>
              <a:buChar char="•"/>
            </a:pPr>
            <a:r>
              <a:rPr lang="en-US" sz="2800">
                <a:solidFill>
                  <a:srgbClr val="0D0D0D"/>
                </a:solidFill>
                <a:latin typeface="Calibri" pitchFamily="34" charset="0"/>
              </a:rPr>
              <a:t>Not about buying a text series</a:t>
            </a:r>
          </a:p>
          <a:p>
            <a:pPr eaLnBrk="1" hangingPunct="1">
              <a:lnSpc>
                <a:spcPct val="114000"/>
              </a:lnSpc>
              <a:spcBef>
                <a:spcPts val="638"/>
              </a:spcBef>
              <a:buClr>
                <a:srgbClr val="000000"/>
              </a:buClr>
              <a:buSzPct val="132000"/>
              <a:buFont typeface="Arial" charset="0"/>
              <a:buChar char="•"/>
            </a:pPr>
            <a:r>
              <a:rPr lang="en-US" sz="2800">
                <a:solidFill>
                  <a:srgbClr val="0D0D0D"/>
                </a:solidFill>
                <a:latin typeface="Calibri" pitchFamily="34" charset="0"/>
              </a:rPr>
              <a:t>Not a march through the standards</a:t>
            </a:r>
          </a:p>
          <a:p>
            <a:pPr eaLnBrk="1" hangingPunct="1">
              <a:lnSpc>
                <a:spcPct val="114000"/>
              </a:lnSpc>
              <a:spcBef>
                <a:spcPts val="638"/>
              </a:spcBef>
              <a:buClr>
                <a:srgbClr val="000000"/>
              </a:buClr>
              <a:buSzPct val="132000"/>
              <a:buFont typeface="Arial" charset="0"/>
              <a:buChar char="•"/>
            </a:pPr>
            <a:r>
              <a:rPr lang="en-US" sz="2800">
                <a:solidFill>
                  <a:srgbClr val="0D0D0D"/>
                </a:solidFill>
                <a:latin typeface="Calibri" pitchFamily="34" charset="0"/>
              </a:rPr>
              <a:t>Not about breaking apart each standard</a:t>
            </a:r>
          </a:p>
        </p:txBody>
      </p:sp>
      <p:sp>
        <p:nvSpPr>
          <p:cNvPr id="70660"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6DF1FF17-4072-4906-BB2C-4A332AB492DD}" type="slidenum">
              <a:rPr lang="en-US" smtClean="0">
                <a:solidFill>
                  <a:srgbClr val="FFFFFF"/>
                </a:solidFill>
              </a:rPr>
              <a:pPr eaLnBrk="1" hangingPunct="1"/>
              <a:t>42</a:t>
            </a:fld>
            <a:endParaRPr lang="en-US" smtClean="0">
              <a:solidFill>
                <a:srgbClr val="FFFFFF"/>
              </a:solidFill>
            </a:endParaRPr>
          </a:p>
        </p:txBody>
      </p:sp>
    </p:spTree>
  </p:cSld>
  <p:clrMapOvr>
    <a:masterClrMapping/>
  </p:clrMapOvr>
  <p:transition xmlns:p14="http://schemas.microsoft.com/office/powerpoint/2010/mai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85BD0E09-94B7-49EA-A604-C3352FAD8405}" type="slidenum">
              <a:rPr lang="en-US" smtClean="0">
                <a:solidFill>
                  <a:srgbClr val="FFFFFF"/>
                </a:solidFill>
              </a:rPr>
              <a:pPr eaLnBrk="1" hangingPunct="1"/>
              <a:t>43</a:t>
            </a:fld>
            <a:endParaRPr lang="en-US" smtClean="0">
              <a:solidFill>
                <a:srgbClr val="FFFFFF"/>
              </a:solidFill>
            </a:endParaRPr>
          </a:p>
        </p:txBody>
      </p:sp>
      <p:pic>
        <p:nvPicPr>
          <p:cNvPr id="71683"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263" y="1172742"/>
            <a:ext cx="7831137" cy="4420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674260" y="5593183"/>
            <a:ext cx="3889142" cy="461665"/>
          </a:xfrm>
          <a:prstGeom prst="rect">
            <a:avLst/>
          </a:prstGeom>
        </p:spPr>
        <p:txBody>
          <a:bodyPr wrap="none">
            <a:spAutoFit/>
          </a:bodyPr>
          <a:lstStyle/>
          <a:p>
            <a:r>
              <a:rPr lang="en-US" sz="2400" dirty="0">
                <a:latin typeface="+mj-lt"/>
                <a:hlinkClick r:id="rId4"/>
              </a:rPr>
              <a:t>https://vimeo.com/92830194</a:t>
            </a:r>
            <a:endParaRPr lang="en-US" sz="24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hape 97"/>
          <p:cNvSpPr>
            <a:spLocks noGrp="1"/>
          </p:cNvSpPr>
          <p:nvPr>
            <p:ph type="title"/>
          </p:nvPr>
        </p:nvSpPr>
        <p:spPr>
          <a:xfrm>
            <a:off x="493713" y="415925"/>
            <a:ext cx="8153400" cy="639763"/>
          </a:xfrm>
          <a:solidFill>
            <a:schemeClr val="bg1"/>
          </a:solidFill>
        </p:spPr>
        <p:txBody>
          <a:bodyPr lIns="91425" tIns="45700" rIns="91425" bIns="45700">
            <a:spAutoFit/>
          </a:bodyPr>
          <a:lstStyle/>
          <a:p>
            <a:pPr eaLnBrk="1" hangingPunct="1">
              <a:buClr>
                <a:srgbClr val="000000"/>
              </a:buClr>
              <a:buSzPct val="25000"/>
            </a:pPr>
            <a:r>
              <a:rPr lang="en-US" smtClean="0">
                <a:solidFill>
                  <a:srgbClr val="17375E"/>
                </a:solidFill>
                <a:ea typeface="ＭＳ Ｐゴシック" pitchFamily="34" charset="-128"/>
                <a:sym typeface="Arial" charset="0"/>
              </a:rPr>
              <a:t>Structure of the Standards</a:t>
            </a:r>
          </a:p>
        </p:txBody>
      </p:sp>
      <p:sp>
        <p:nvSpPr>
          <p:cNvPr id="98" name="Shape 98"/>
          <p:cNvSpPr txBox="1">
            <a:spLocks noGrp="1"/>
          </p:cNvSpPr>
          <p:nvPr>
            <p:ph type="body" idx="1"/>
          </p:nvPr>
        </p:nvSpPr>
        <p:spPr>
          <a:xfrm>
            <a:off x="609600" y="1406525"/>
            <a:ext cx="4724400" cy="5114925"/>
          </a:xfrm>
        </p:spPr>
        <p:txBody>
          <a:bodyPr lIns="91425" tIns="45700" rIns="91425" bIns="45700" rtlCol="0">
            <a:spAutoFit/>
          </a:bodyPr>
          <a:lstStyle/>
          <a:p>
            <a:pPr marL="342900" indent="-342900">
              <a:lnSpc>
                <a:spcPct val="114000"/>
              </a:lnSpc>
              <a:spcBef>
                <a:spcPts val="1200"/>
              </a:spcBef>
              <a:buClr>
                <a:schemeClr val="dk1"/>
              </a:buClr>
              <a:buSzPct val="137681"/>
              <a:buFont typeface="Arial" pitchFamily="34" charset="0"/>
              <a:buChar char="•"/>
              <a:defRPr/>
            </a:pPr>
            <a:r>
              <a:rPr lang="en-US" sz="2000" b="1" dirty="0" smtClean="0">
                <a:solidFill>
                  <a:schemeClr val="tx2">
                    <a:lumMod val="60000"/>
                    <a:lumOff val="40000"/>
                  </a:schemeClr>
                </a:solidFill>
                <a:latin typeface="+mj-lt"/>
                <a:ea typeface="Arial"/>
                <a:cs typeface="Arial"/>
                <a:sym typeface="Arial"/>
              </a:rPr>
              <a:t>Domains</a:t>
            </a:r>
            <a:r>
              <a:rPr lang="en-US" sz="2000" dirty="0" smtClean="0">
                <a:solidFill>
                  <a:schemeClr val="dk1"/>
                </a:solidFill>
                <a:latin typeface="+mj-lt"/>
                <a:ea typeface="Arial"/>
                <a:cs typeface="Arial"/>
                <a:sym typeface="Arial"/>
              </a:rPr>
              <a:t> are large groups of related standards. Domains change from grade to grade to reflect the changing focus of each grade. Standards from </a:t>
            </a:r>
            <a:r>
              <a:rPr lang="en-US" sz="2000" dirty="0">
                <a:solidFill>
                  <a:schemeClr val="dk1"/>
                </a:solidFill>
                <a:ea typeface="Arial"/>
                <a:cs typeface="Arial"/>
                <a:sym typeface="Arial"/>
              </a:rPr>
              <a:t>different </a:t>
            </a:r>
            <a:r>
              <a:rPr lang="en-US" sz="2000" dirty="0" smtClean="0">
                <a:solidFill>
                  <a:schemeClr val="dk1"/>
                </a:solidFill>
                <a:ea typeface="Arial"/>
                <a:cs typeface="Arial"/>
                <a:sym typeface="Arial"/>
              </a:rPr>
              <a:t>domains may </a:t>
            </a:r>
            <a:r>
              <a:rPr lang="en-US" sz="2000" dirty="0">
                <a:solidFill>
                  <a:schemeClr val="dk1"/>
                </a:solidFill>
                <a:ea typeface="Arial"/>
                <a:cs typeface="Arial"/>
                <a:sym typeface="Arial"/>
              </a:rPr>
              <a:t>sometimes be closely </a:t>
            </a:r>
            <a:r>
              <a:rPr lang="en-US" sz="2000" dirty="0" smtClean="0">
                <a:solidFill>
                  <a:schemeClr val="dk1"/>
                </a:solidFill>
                <a:ea typeface="Arial"/>
                <a:cs typeface="Arial"/>
                <a:sym typeface="Arial"/>
              </a:rPr>
              <a:t>related. </a:t>
            </a:r>
            <a:r>
              <a:rPr lang="en-US" sz="2000" dirty="0" smtClean="0">
                <a:solidFill>
                  <a:schemeClr val="dk1"/>
                </a:solidFill>
                <a:latin typeface="+mj-lt"/>
                <a:ea typeface="Arial"/>
                <a:cs typeface="Arial"/>
                <a:sym typeface="Arial"/>
              </a:rPr>
              <a:t> </a:t>
            </a:r>
            <a:endParaRPr lang="x-none" sz="2000" smtClean="0">
              <a:solidFill>
                <a:schemeClr val="dk1"/>
              </a:solidFill>
              <a:latin typeface="+mj-lt"/>
              <a:ea typeface="Arial"/>
              <a:cs typeface="Arial"/>
              <a:sym typeface="Arial"/>
            </a:endParaRPr>
          </a:p>
          <a:p>
            <a:pPr marL="342900" indent="-342900" eaLnBrk="1" fontAlgn="auto" hangingPunct="1">
              <a:lnSpc>
                <a:spcPct val="114000"/>
              </a:lnSpc>
              <a:spcBef>
                <a:spcPts val="1200"/>
              </a:spcBef>
              <a:spcAft>
                <a:spcPts val="0"/>
              </a:spcAft>
              <a:buClr>
                <a:schemeClr val="dk1"/>
              </a:buClr>
              <a:buSzPct val="137681"/>
              <a:buFont typeface="Arial"/>
              <a:buChar char="•"/>
              <a:defRPr/>
            </a:pPr>
            <a:r>
              <a:rPr lang="en-US" sz="2000" b="1" dirty="0" smtClean="0">
                <a:solidFill>
                  <a:schemeClr val="tx2">
                    <a:lumMod val="60000"/>
                    <a:lumOff val="40000"/>
                  </a:schemeClr>
                </a:solidFill>
                <a:latin typeface="+mj-lt"/>
                <a:ea typeface="Arial"/>
                <a:cs typeface="Arial"/>
                <a:sym typeface="Arial"/>
              </a:rPr>
              <a:t>Clusters</a:t>
            </a:r>
            <a:r>
              <a:rPr lang="en-US" sz="2000" dirty="0" smtClean="0">
                <a:solidFill>
                  <a:schemeClr val="dk1"/>
                </a:solidFill>
                <a:latin typeface="+mj-lt"/>
                <a:ea typeface="Arial"/>
                <a:cs typeface="Arial"/>
                <a:sym typeface="Arial"/>
              </a:rPr>
              <a:t> are groups of related standards. Each domain has 1 – 4 clusters. Standards from different clusters may sometimes be closely related.</a:t>
            </a:r>
            <a:endParaRPr lang="x-none" sz="2000" smtClean="0">
              <a:solidFill>
                <a:schemeClr val="dk1"/>
              </a:solidFill>
              <a:latin typeface="+mj-lt"/>
              <a:ea typeface="Arial"/>
              <a:cs typeface="Arial"/>
              <a:sym typeface="Arial"/>
            </a:endParaRPr>
          </a:p>
          <a:p>
            <a:pPr marL="342900" indent="-342900" eaLnBrk="1" fontAlgn="auto" hangingPunct="1">
              <a:lnSpc>
                <a:spcPct val="114000"/>
              </a:lnSpc>
              <a:spcBef>
                <a:spcPts val="1200"/>
              </a:spcBef>
              <a:spcAft>
                <a:spcPts val="0"/>
              </a:spcAft>
              <a:buClr>
                <a:schemeClr val="dk1"/>
              </a:buClr>
              <a:buSzPct val="137681"/>
              <a:buFont typeface="Arial"/>
              <a:buChar char="•"/>
              <a:defRPr/>
            </a:pPr>
            <a:r>
              <a:rPr lang="en-US" sz="2000" b="1" dirty="0" smtClean="0">
                <a:solidFill>
                  <a:schemeClr val="tx2">
                    <a:lumMod val="60000"/>
                    <a:lumOff val="40000"/>
                  </a:schemeClr>
                </a:solidFill>
                <a:latin typeface="+mj-lt"/>
                <a:ea typeface="Arial"/>
                <a:cs typeface="Arial"/>
                <a:sym typeface="Arial"/>
              </a:rPr>
              <a:t>Standards</a:t>
            </a:r>
            <a:r>
              <a:rPr lang="en-US" sz="2000" dirty="0" smtClean="0">
                <a:solidFill>
                  <a:schemeClr val="dk1"/>
                </a:solidFill>
                <a:latin typeface="+mj-lt"/>
                <a:ea typeface="Arial"/>
                <a:cs typeface="Arial"/>
                <a:sym typeface="Arial"/>
              </a:rPr>
              <a:t> define what students should understand and be able to do.</a:t>
            </a:r>
          </a:p>
          <a:p>
            <a:pPr marL="342900" indent="-342900" eaLnBrk="1" fontAlgn="auto" hangingPunct="1">
              <a:lnSpc>
                <a:spcPct val="114000"/>
              </a:lnSpc>
              <a:spcBef>
                <a:spcPts val="1200"/>
              </a:spcBef>
              <a:spcAft>
                <a:spcPts val="0"/>
              </a:spcAft>
              <a:buClr>
                <a:schemeClr val="dk1"/>
              </a:buClr>
              <a:buSzPct val="137681"/>
              <a:buFont typeface="Arial"/>
              <a:buChar char="•"/>
              <a:defRPr/>
            </a:pPr>
            <a:endParaRPr lang="x-none" sz="2000">
              <a:solidFill>
                <a:schemeClr val="dk1"/>
              </a:solidFill>
              <a:latin typeface="+mj-lt"/>
              <a:ea typeface="Arial"/>
              <a:cs typeface="Arial"/>
              <a:sym typeface="Arial"/>
            </a:endParaRPr>
          </a:p>
        </p:txBody>
      </p:sp>
      <p:grpSp>
        <p:nvGrpSpPr>
          <p:cNvPr id="73732" name="Shape 99"/>
          <p:cNvGrpSpPr>
            <a:grpSpLocks/>
          </p:cNvGrpSpPr>
          <p:nvPr/>
        </p:nvGrpSpPr>
        <p:grpSpPr bwMode="auto">
          <a:xfrm>
            <a:off x="5791200" y="1500188"/>
            <a:ext cx="2193925" cy="4014787"/>
            <a:chOff x="440531" y="229102"/>
            <a:chExt cx="1938336" cy="4014526"/>
          </a:xfrm>
        </p:grpSpPr>
        <p:sp>
          <p:nvSpPr>
            <p:cNvPr id="73734" name="Shape 100"/>
            <p:cNvSpPr>
              <a:spLocks noChangeArrowheads="1"/>
            </p:cNvSpPr>
            <p:nvPr/>
          </p:nvSpPr>
          <p:spPr bwMode="auto">
            <a:xfrm>
              <a:off x="440531" y="229102"/>
              <a:ext cx="1744503" cy="586070"/>
            </a:xfrm>
            <a:prstGeom prst="roundRect">
              <a:avLst>
                <a:gd name="adj" fmla="val 10000"/>
              </a:avLst>
            </a:prstGeom>
            <a:solidFill>
              <a:schemeClr val="accent1"/>
            </a:solidFill>
            <a:ln w="25400">
              <a:solidFill>
                <a:schemeClr val="bg1"/>
              </a:solidFill>
              <a:round/>
              <a:headEnd/>
              <a:tailEnd/>
            </a:ln>
          </p:spPr>
          <p:txBody>
            <a:bodyPr lIns="91425" tIns="91425" rIns="91425" bIns="91425" anchor="ctr">
              <a:spAutoFit/>
            </a:bodyPr>
            <a:lstStyle/>
            <a:p>
              <a:endParaRPr lang="en-US" sz="2400"/>
            </a:p>
          </p:txBody>
        </p:sp>
        <p:sp>
          <p:nvSpPr>
            <p:cNvPr id="73735" name="Shape 101"/>
            <p:cNvSpPr>
              <a:spLocks noChangeArrowheads="1"/>
            </p:cNvSpPr>
            <p:nvPr/>
          </p:nvSpPr>
          <p:spPr bwMode="auto">
            <a:xfrm>
              <a:off x="634364" y="473085"/>
              <a:ext cx="1744503" cy="644593"/>
            </a:xfrm>
            <a:prstGeom prst="roundRect">
              <a:avLst>
                <a:gd name="adj" fmla="val 10000"/>
              </a:avLst>
            </a:prstGeom>
            <a:solidFill>
              <a:schemeClr val="bg1">
                <a:alpha val="89803"/>
              </a:schemeClr>
            </a:solidFill>
            <a:ln w="25400">
              <a:solidFill>
                <a:schemeClr val="accent1"/>
              </a:solidFill>
              <a:round/>
              <a:headEnd/>
              <a:tailEnd/>
            </a:ln>
          </p:spPr>
          <p:txBody>
            <a:bodyPr lIns="137150" tIns="137150" rIns="137150" bIns="137150" anchor="ctr">
              <a:spAutoFit/>
            </a:bodyPr>
            <a:lstStyle/>
            <a:p>
              <a:pPr algn="ctr">
                <a:lnSpc>
                  <a:spcPct val="90000"/>
                </a:lnSpc>
                <a:spcAft>
                  <a:spcPts val="1263"/>
                </a:spcAft>
                <a:buSzPct val="25000"/>
              </a:pPr>
              <a:r>
                <a:rPr lang="en-US" sz="2400" b="1"/>
                <a:t>Domain</a:t>
              </a:r>
            </a:p>
          </p:txBody>
        </p:sp>
        <p:sp>
          <p:nvSpPr>
            <p:cNvPr id="73736" name="Shape 102"/>
            <p:cNvSpPr>
              <a:spLocks noChangeArrowheads="1"/>
            </p:cNvSpPr>
            <p:nvPr/>
          </p:nvSpPr>
          <p:spPr bwMode="auto">
            <a:xfrm>
              <a:off x="440531" y="1877873"/>
              <a:ext cx="1744503" cy="586070"/>
            </a:xfrm>
            <a:prstGeom prst="roundRect">
              <a:avLst>
                <a:gd name="adj" fmla="val 10000"/>
              </a:avLst>
            </a:prstGeom>
            <a:solidFill>
              <a:schemeClr val="accent1"/>
            </a:solidFill>
            <a:ln w="25400">
              <a:solidFill>
                <a:schemeClr val="bg1"/>
              </a:solidFill>
              <a:round/>
              <a:headEnd/>
              <a:tailEnd/>
            </a:ln>
          </p:spPr>
          <p:txBody>
            <a:bodyPr lIns="91425" tIns="91425" rIns="91425" bIns="91425" anchor="ctr">
              <a:spAutoFit/>
            </a:bodyPr>
            <a:lstStyle/>
            <a:p>
              <a:endParaRPr lang="en-US" sz="2400"/>
            </a:p>
          </p:txBody>
        </p:sp>
        <p:sp>
          <p:nvSpPr>
            <p:cNvPr id="73737" name="Shape 103"/>
            <p:cNvSpPr>
              <a:spLocks noChangeArrowheads="1"/>
            </p:cNvSpPr>
            <p:nvPr/>
          </p:nvSpPr>
          <p:spPr bwMode="auto">
            <a:xfrm>
              <a:off x="634364" y="2048733"/>
              <a:ext cx="1744503" cy="587609"/>
            </a:xfrm>
            <a:prstGeom prst="roundRect">
              <a:avLst>
                <a:gd name="adj" fmla="val 10000"/>
              </a:avLst>
            </a:prstGeom>
            <a:solidFill>
              <a:schemeClr val="bg1">
                <a:alpha val="89803"/>
              </a:schemeClr>
            </a:solidFill>
            <a:ln w="25400">
              <a:solidFill>
                <a:schemeClr val="accent1"/>
              </a:solidFill>
              <a:round/>
              <a:headEnd/>
              <a:tailEnd/>
            </a:ln>
          </p:spPr>
          <p:txBody>
            <a:bodyPr lIns="110475" tIns="110475" rIns="110475" bIns="110475" anchor="ctr">
              <a:spAutoFit/>
            </a:bodyPr>
            <a:lstStyle/>
            <a:p>
              <a:pPr algn="ctr">
                <a:lnSpc>
                  <a:spcPct val="90000"/>
                </a:lnSpc>
                <a:spcAft>
                  <a:spcPts val="1013"/>
                </a:spcAft>
                <a:buSzPct val="25000"/>
              </a:pPr>
              <a:r>
                <a:rPr lang="en-US" sz="2400" b="1"/>
                <a:t>Cluster</a:t>
              </a:r>
            </a:p>
          </p:txBody>
        </p:sp>
        <p:sp>
          <p:nvSpPr>
            <p:cNvPr id="73738" name="Shape 104"/>
            <p:cNvSpPr>
              <a:spLocks noChangeArrowheads="1"/>
            </p:cNvSpPr>
            <p:nvPr/>
          </p:nvSpPr>
          <p:spPr bwMode="auto">
            <a:xfrm>
              <a:off x="440531" y="3492994"/>
              <a:ext cx="1744503" cy="586070"/>
            </a:xfrm>
            <a:prstGeom prst="roundRect">
              <a:avLst>
                <a:gd name="adj" fmla="val 10000"/>
              </a:avLst>
            </a:prstGeom>
            <a:solidFill>
              <a:schemeClr val="accent1"/>
            </a:solidFill>
            <a:ln w="25400">
              <a:solidFill>
                <a:schemeClr val="bg1"/>
              </a:solidFill>
              <a:round/>
              <a:headEnd/>
              <a:tailEnd/>
            </a:ln>
          </p:spPr>
          <p:txBody>
            <a:bodyPr lIns="91425" tIns="91425" rIns="91425" bIns="91425" anchor="ctr">
              <a:spAutoFit/>
            </a:bodyPr>
            <a:lstStyle/>
            <a:p>
              <a:endParaRPr lang="en-US" sz="2400"/>
            </a:p>
          </p:txBody>
        </p:sp>
        <p:sp>
          <p:nvSpPr>
            <p:cNvPr id="73739" name="Shape 105"/>
            <p:cNvSpPr>
              <a:spLocks noChangeArrowheads="1"/>
            </p:cNvSpPr>
            <p:nvPr/>
          </p:nvSpPr>
          <p:spPr bwMode="auto">
            <a:xfrm>
              <a:off x="634364" y="3696715"/>
              <a:ext cx="1744503" cy="546913"/>
            </a:xfrm>
            <a:prstGeom prst="roundRect">
              <a:avLst>
                <a:gd name="adj" fmla="val 10000"/>
              </a:avLst>
            </a:prstGeom>
            <a:solidFill>
              <a:schemeClr val="bg1">
                <a:alpha val="89803"/>
              </a:schemeClr>
            </a:solidFill>
            <a:ln w="25400">
              <a:solidFill>
                <a:schemeClr val="accent1"/>
              </a:solidFill>
              <a:round/>
              <a:headEnd/>
              <a:tailEnd/>
            </a:ln>
          </p:spPr>
          <p:txBody>
            <a:bodyPr lIns="91425" tIns="91425" rIns="91425" bIns="91425" anchor="ctr">
              <a:spAutoFit/>
            </a:bodyPr>
            <a:lstStyle/>
            <a:p>
              <a:pPr algn="ctr">
                <a:lnSpc>
                  <a:spcPct val="90000"/>
                </a:lnSpc>
                <a:spcAft>
                  <a:spcPts val="838"/>
                </a:spcAft>
                <a:buSzPct val="25000"/>
              </a:pPr>
              <a:r>
                <a:rPr lang="en-US" sz="2400" b="1"/>
                <a:t>Standard</a:t>
              </a:r>
            </a:p>
          </p:txBody>
        </p:sp>
      </p:grpSp>
      <p:sp>
        <p:nvSpPr>
          <p:cNvPr id="73733"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C2965615-6841-4629-8A62-D710EE71B69F}" type="slidenum">
              <a:rPr lang="en-US" smtClean="0">
                <a:solidFill>
                  <a:srgbClr val="FFFFFF"/>
                </a:solidFill>
              </a:rPr>
              <a:pPr eaLnBrk="1" hangingPunct="1"/>
              <a:t>44</a:t>
            </a:fld>
            <a:endParaRPr lang="en-US" smtClean="0">
              <a:solidFill>
                <a:srgbClr val="FFFF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hape 111"/>
          <p:cNvSpPr>
            <a:spLocks noGrp="1"/>
          </p:cNvSpPr>
          <p:nvPr>
            <p:ph type="title"/>
          </p:nvPr>
        </p:nvSpPr>
        <p:spPr>
          <a:xfrm>
            <a:off x="457200" y="428625"/>
            <a:ext cx="8229600" cy="639763"/>
          </a:xfrm>
        </p:spPr>
        <p:txBody>
          <a:bodyPr lIns="91425" tIns="45700" rIns="91425" bIns="45700">
            <a:spAutoFit/>
          </a:bodyPr>
          <a:lstStyle/>
          <a:p>
            <a:pPr eaLnBrk="1" hangingPunct="1">
              <a:buClr>
                <a:srgbClr val="000000"/>
              </a:buClr>
              <a:buSzPct val="25000"/>
            </a:pPr>
            <a:r>
              <a:rPr lang="en-US" smtClean="0">
                <a:solidFill>
                  <a:srgbClr val="17375E"/>
                </a:solidFill>
                <a:ea typeface="ＭＳ Ｐゴシック" pitchFamily="34" charset="-128"/>
                <a:sym typeface="Arial" charset="0"/>
              </a:rPr>
              <a:t>Identify the Standard</a:t>
            </a:r>
          </a:p>
        </p:txBody>
      </p:sp>
      <p:grpSp>
        <p:nvGrpSpPr>
          <p:cNvPr id="74755" name="Shape 112"/>
          <p:cNvGrpSpPr>
            <a:grpSpLocks/>
          </p:cNvGrpSpPr>
          <p:nvPr/>
        </p:nvGrpSpPr>
        <p:grpSpPr bwMode="auto">
          <a:xfrm>
            <a:off x="2171700" y="1360488"/>
            <a:ext cx="4495800" cy="1804987"/>
            <a:chOff x="2743199" y="2438400"/>
            <a:chExt cx="4495801" cy="1805687"/>
          </a:xfrm>
        </p:grpSpPr>
        <p:sp>
          <p:nvSpPr>
            <p:cNvPr id="74768" name="Shape 113"/>
            <p:cNvSpPr txBox="1">
              <a:spLocks noChangeArrowheads="1"/>
            </p:cNvSpPr>
            <p:nvPr/>
          </p:nvSpPr>
          <p:spPr bwMode="auto">
            <a:xfrm>
              <a:off x="2743199" y="2438400"/>
              <a:ext cx="4114800" cy="11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buSzPct val="25000"/>
              </a:pPr>
              <a:r>
                <a:rPr lang="en-US" sz="6600" b="1">
                  <a:cs typeface="Arial" charset="0"/>
                </a:rPr>
                <a:t>5.NBT.4  </a:t>
              </a:r>
            </a:p>
          </p:txBody>
        </p:sp>
        <p:grpSp>
          <p:nvGrpSpPr>
            <p:cNvPr id="74769" name="Shape 114"/>
            <p:cNvGrpSpPr>
              <a:grpSpLocks/>
            </p:cNvGrpSpPr>
            <p:nvPr/>
          </p:nvGrpSpPr>
          <p:grpSpPr bwMode="auto">
            <a:xfrm>
              <a:off x="3124200" y="3493200"/>
              <a:ext cx="914400" cy="750887"/>
              <a:chOff x="4038600" y="2689932"/>
              <a:chExt cx="914400" cy="404737"/>
            </a:xfrm>
          </p:grpSpPr>
          <p:sp>
            <p:nvSpPr>
              <p:cNvPr id="74776" name="Shape 115"/>
              <p:cNvSpPr txBox="1">
                <a:spLocks noChangeArrowheads="1"/>
              </p:cNvSpPr>
              <p:nvPr/>
            </p:nvSpPr>
            <p:spPr bwMode="auto">
              <a:xfrm>
                <a:off x="4038600" y="2895601"/>
                <a:ext cx="914400" cy="19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buSzPct val="25000"/>
                </a:pPr>
                <a:r>
                  <a:rPr lang="en-US" sz="1800">
                    <a:cs typeface="Arial" charset="0"/>
                  </a:rPr>
                  <a:t>Grade </a:t>
                </a:r>
              </a:p>
            </p:txBody>
          </p:sp>
          <p:sp>
            <p:nvSpPr>
              <p:cNvPr id="74777" name="Shape 116"/>
              <p:cNvSpPr>
                <a:spLocks noChangeArrowheads="1"/>
              </p:cNvSpPr>
              <p:nvPr/>
            </p:nvSpPr>
            <p:spPr bwMode="auto">
              <a:xfrm>
                <a:off x="4343400" y="2689932"/>
                <a:ext cx="304799" cy="228467"/>
              </a:xfrm>
              <a:prstGeom prst="upArrow">
                <a:avLst>
                  <a:gd name="adj1" fmla="val 50000"/>
                  <a:gd name="adj2"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p>
                <a:endParaRPr lang="en-US"/>
              </a:p>
            </p:txBody>
          </p:sp>
        </p:grpSp>
        <p:grpSp>
          <p:nvGrpSpPr>
            <p:cNvPr id="74770" name="Shape 117"/>
            <p:cNvGrpSpPr>
              <a:grpSpLocks/>
            </p:cNvGrpSpPr>
            <p:nvPr/>
          </p:nvGrpSpPr>
          <p:grpSpPr bwMode="auto">
            <a:xfrm>
              <a:off x="4191000" y="3493200"/>
              <a:ext cx="990599" cy="750887"/>
              <a:chOff x="4038600" y="2689932"/>
              <a:chExt cx="990599" cy="404735"/>
            </a:xfrm>
          </p:grpSpPr>
          <p:sp>
            <p:nvSpPr>
              <p:cNvPr id="74774" name="Shape 118"/>
              <p:cNvSpPr txBox="1">
                <a:spLocks noChangeArrowheads="1"/>
              </p:cNvSpPr>
              <p:nvPr/>
            </p:nvSpPr>
            <p:spPr bwMode="auto">
              <a:xfrm>
                <a:off x="4038600" y="2895600"/>
                <a:ext cx="990599" cy="19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buSzPct val="25000"/>
                </a:pPr>
                <a:r>
                  <a:rPr lang="en-US" sz="1800">
                    <a:cs typeface="Arial" charset="0"/>
                  </a:rPr>
                  <a:t>Domain </a:t>
                </a:r>
              </a:p>
            </p:txBody>
          </p:sp>
          <p:sp>
            <p:nvSpPr>
              <p:cNvPr id="74775" name="Shape 119"/>
              <p:cNvSpPr>
                <a:spLocks noChangeArrowheads="1"/>
              </p:cNvSpPr>
              <p:nvPr/>
            </p:nvSpPr>
            <p:spPr bwMode="auto">
              <a:xfrm>
                <a:off x="4343400" y="2689932"/>
                <a:ext cx="304799" cy="228466"/>
              </a:xfrm>
              <a:prstGeom prst="upArrow">
                <a:avLst>
                  <a:gd name="adj1" fmla="val 50000"/>
                  <a:gd name="adj2"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p>
                <a:endParaRPr lang="en-US"/>
              </a:p>
            </p:txBody>
          </p:sp>
        </p:grpSp>
        <p:grpSp>
          <p:nvGrpSpPr>
            <p:cNvPr id="74771" name="Shape 120"/>
            <p:cNvGrpSpPr>
              <a:grpSpLocks/>
            </p:cNvGrpSpPr>
            <p:nvPr/>
          </p:nvGrpSpPr>
          <p:grpSpPr bwMode="auto">
            <a:xfrm>
              <a:off x="5181600" y="3450619"/>
              <a:ext cx="2057400" cy="793467"/>
              <a:chOff x="3886200" y="2666999"/>
              <a:chExt cx="2057400" cy="427358"/>
            </a:xfrm>
          </p:grpSpPr>
          <p:sp>
            <p:nvSpPr>
              <p:cNvPr id="74772" name="Shape 121"/>
              <p:cNvSpPr txBox="1">
                <a:spLocks noChangeArrowheads="1"/>
              </p:cNvSpPr>
              <p:nvPr/>
            </p:nvSpPr>
            <p:spPr bwMode="auto">
              <a:xfrm>
                <a:off x="3886200" y="2895289"/>
                <a:ext cx="2057400" cy="19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buSzPct val="25000"/>
                </a:pPr>
                <a:r>
                  <a:rPr lang="en-US" sz="1800">
                    <a:cs typeface="Arial" charset="0"/>
                  </a:rPr>
                  <a:t>Standard Number </a:t>
                </a:r>
              </a:p>
            </p:txBody>
          </p:sp>
          <p:sp>
            <p:nvSpPr>
              <p:cNvPr id="74773" name="Shape 122"/>
              <p:cNvSpPr>
                <a:spLocks noChangeArrowheads="1"/>
              </p:cNvSpPr>
              <p:nvPr/>
            </p:nvSpPr>
            <p:spPr bwMode="auto">
              <a:xfrm>
                <a:off x="4631573" y="2666999"/>
                <a:ext cx="304799" cy="228290"/>
              </a:xfrm>
              <a:prstGeom prst="upArrow">
                <a:avLst>
                  <a:gd name="adj1" fmla="val 50000"/>
                  <a:gd name="adj2"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p>
                <a:endParaRPr lang="en-US"/>
              </a:p>
            </p:txBody>
          </p:sp>
        </p:grpSp>
      </p:grpSp>
      <p:sp>
        <p:nvSpPr>
          <p:cNvPr id="74756"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08FA830D-DB3E-4973-B0A7-2725B363629C}" type="slidenum">
              <a:rPr lang="en-US" smtClean="0">
                <a:solidFill>
                  <a:srgbClr val="FFFFFF"/>
                </a:solidFill>
              </a:rPr>
              <a:pPr eaLnBrk="1" hangingPunct="1"/>
              <a:t>45</a:t>
            </a:fld>
            <a:endParaRPr lang="en-US" smtClean="0">
              <a:solidFill>
                <a:srgbClr val="FFFFFF"/>
              </a:solidFill>
            </a:endParaRPr>
          </a:p>
        </p:txBody>
      </p:sp>
      <p:grpSp>
        <p:nvGrpSpPr>
          <p:cNvPr id="74757" name="Shape 112"/>
          <p:cNvGrpSpPr>
            <a:grpSpLocks/>
          </p:cNvGrpSpPr>
          <p:nvPr/>
        </p:nvGrpSpPr>
        <p:grpSpPr bwMode="auto">
          <a:xfrm>
            <a:off x="2152650" y="3632200"/>
            <a:ext cx="4114800" cy="1970088"/>
            <a:chOff x="2971799" y="4604000"/>
            <a:chExt cx="4114800" cy="1971598"/>
          </a:xfrm>
        </p:grpSpPr>
        <p:sp>
          <p:nvSpPr>
            <p:cNvPr id="74758" name="Shape 113"/>
            <p:cNvSpPr txBox="1">
              <a:spLocks noChangeArrowheads="1"/>
            </p:cNvSpPr>
            <p:nvPr/>
          </p:nvSpPr>
          <p:spPr bwMode="auto">
            <a:xfrm>
              <a:off x="2971799" y="4604000"/>
              <a:ext cx="4114800" cy="1108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buSzPct val="25000"/>
              </a:pPr>
              <a:r>
                <a:rPr lang="en-US" sz="6600" b="1">
                  <a:cs typeface="Arial" charset="0"/>
                </a:rPr>
                <a:t>3.OA.C  </a:t>
              </a:r>
            </a:p>
          </p:txBody>
        </p:sp>
        <p:grpSp>
          <p:nvGrpSpPr>
            <p:cNvPr id="74759" name="Shape 114"/>
            <p:cNvGrpSpPr>
              <a:grpSpLocks/>
            </p:cNvGrpSpPr>
            <p:nvPr/>
          </p:nvGrpSpPr>
          <p:grpSpPr bwMode="auto">
            <a:xfrm>
              <a:off x="3341716" y="5712383"/>
              <a:ext cx="914400" cy="862927"/>
              <a:chOff x="4256116" y="3886099"/>
              <a:chExt cx="914400" cy="465128"/>
            </a:xfrm>
          </p:grpSpPr>
          <p:sp>
            <p:nvSpPr>
              <p:cNvPr id="74766" name="Shape 115"/>
              <p:cNvSpPr txBox="1">
                <a:spLocks noChangeArrowheads="1"/>
              </p:cNvSpPr>
              <p:nvPr/>
            </p:nvSpPr>
            <p:spPr bwMode="auto">
              <a:xfrm>
                <a:off x="4256116" y="4152159"/>
                <a:ext cx="914400" cy="19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buSzPct val="25000"/>
                </a:pPr>
                <a:r>
                  <a:rPr lang="en-US" sz="1800">
                    <a:cs typeface="Arial" charset="0"/>
                  </a:rPr>
                  <a:t>Grade </a:t>
                </a:r>
              </a:p>
            </p:txBody>
          </p:sp>
          <p:sp>
            <p:nvSpPr>
              <p:cNvPr id="74767" name="Shape 116"/>
              <p:cNvSpPr>
                <a:spLocks noChangeArrowheads="1"/>
              </p:cNvSpPr>
              <p:nvPr/>
            </p:nvSpPr>
            <p:spPr bwMode="auto">
              <a:xfrm>
                <a:off x="4499956" y="3886099"/>
                <a:ext cx="304799" cy="228467"/>
              </a:xfrm>
              <a:prstGeom prst="upArrow">
                <a:avLst>
                  <a:gd name="adj1" fmla="val 50000"/>
                  <a:gd name="adj2"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p>
                <a:endParaRPr lang="en-US"/>
              </a:p>
            </p:txBody>
          </p:sp>
        </p:grpSp>
        <p:grpSp>
          <p:nvGrpSpPr>
            <p:cNvPr id="74760" name="Shape 117"/>
            <p:cNvGrpSpPr>
              <a:grpSpLocks/>
            </p:cNvGrpSpPr>
            <p:nvPr/>
          </p:nvGrpSpPr>
          <p:grpSpPr bwMode="auto">
            <a:xfrm>
              <a:off x="4648199" y="5712380"/>
              <a:ext cx="990599" cy="862727"/>
              <a:chOff x="4495799" y="3886092"/>
              <a:chExt cx="990599" cy="465018"/>
            </a:xfrm>
          </p:grpSpPr>
          <p:sp>
            <p:nvSpPr>
              <p:cNvPr id="74764" name="Shape 118"/>
              <p:cNvSpPr txBox="1">
                <a:spLocks noChangeArrowheads="1"/>
              </p:cNvSpPr>
              <p:nvPr/>
            </p:nvSpPr>
            <p:spPr bwMode="auto">
              <a:xfrm>
                <a:off x="4495799" y="4152042"/>
                <a:ext cx="990599" cy="19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ctr" eaLnBrk="1" hangingPunct="1">
                  <a:buSzPct val="25000"/>
                </a:pPr>
                <a:r>
                  <a:rPr lang="en-US" sz="1800">
                    <a:cs typeface="Arial" charset="0"/>
                  </a:rPr>
                  <a:t>Domain </a:t>
                </a:r>
              </a:p>
            </p:txBody>
          </p:sp>
          <p:sp>
            <p:nvSpPr>
              <p:cNvPr id="74765" name="Shape 119"/>
              <p:cNvSpPr>
                <a:spLocks noChangeArrowheads="1"/>
              </p:cNvSpPr>
              <p:nvPr/>
            </p:nvSpPr>
            <p:spPr bwMode="auto">
              <a:xfrm>
                <a:off x="4705002" y="3886092"/>
                <a:ext cx="304799" cy="228466"/>
              </a:xfrm>
              <a:prstGeom prst="upArrow">
                <a:avLst>
                  <a:gd name="adj1" fmla="val 50000"/>
                  <a:gd name="adj2"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p>
                <a:endParaRPr lang="en-US"/>
              </a:p>
            </p:txBody>
          </p:sp>
        </p:grpSp>
        <p:grpSp>
          <p:nvGrpSpPr>
            <p:cNvPr id="74761" name="Shape 120"/>
            <p:cNvGrpSpPr>
              <a:grpSpLocks/>
            </p:cNvGrpSpPr>
            <p:nvPr/>
          </p:nvGrpSpPr>
          <p:grpSpPr bwMode="auto">
            <a:xfrm>
              <a:off x="5660621" y="5712383"/>
              <a:ext cx="1028700" cy="863215"/>
              <a:chOff x="4365221" y="3885176"/>
              <a:chExt cx="1028700" cy="464924"/>
            </a:xfrm>
          </p:grpSpPr>
          <p:sp>
            <p:nvSpPr>
              <p:cNvPr id="74762" name="Shape 121"/>
              <p:cNvSpPr txBox="1">
                <a:spLocks noChangeArrowheads="1"/>
              </p:cNvSpPr>
              <p:nvPr/>
            </p:nvSpPr>
            <p:spPr bwMode="auto">
              <a:xfrm>
                <a:off x="4365221" y="4151032"/>
                <a:ext cx="1028700" cy="199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algn="r" eaLnBrk="1" hangingPunct="1">
                  <a:buSzPct val="25000"/>
                </a:pPr>
                <a:r>
                  <a:rPr lang="en-US" sz="1800">
                    <a:cs typeface="Arial" charset="0"/>
                  </a:rPr>
                  <a:t>Cluster</a:t>
                </a:r>
              </a:p>
            </p:txBody>
          </p:sp>
          <p:sp>
            <p:nvSpPr>
              <p:cNvPr id="74763" name="Shape 122"/>
              <p:cNvSpPr>
                <a:spLocks noChangeArrowheads="1"/>
              </p:cNvSpPr>
              <p:nvPr/>
            </p:nvSpPr>
            <p:spPr bwMode="auto">
              <a:xfrm>
                <a:off x="4715393" y="3885176"/>
                <a:ext cx="304799" cy="228290"/>
              </a:xfrm>
              <a:prstGeom prst="upArrow">
                <a:avLst>
                  <a:gd name="adj1" fmla="val 50000"/>
                  <a:gd name="adj2" fmla="val 50000"/>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p>
                <a:endParaRPr lang="en-US"/>
              </a:p>
            </p:txBody>
          </p:sp>
        </p:grpSp>
      </p:gr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hape 105"/>
          <p:cNvSpPr>
            <a:spLocks noGrp="1"/>
          </p:cNvSpPr>
          <p:nvPr>
            <p:ph type="title"/>
          </p:nvPr>
        </p:nvSpPr>
        <p:spPr>
          <a:xfrm>
            <a:off x="457200" y="477838"/>
            <a:ext cx="8229600" cy="542925"/>
          </a:xfrm>
        </p:spPr>
        <p:txBody>
          <a:bodyPr lIns="91425" tIns="45700" rIns="91425" bIns="45700">
            <a:spAutoFit/>
          </a:bodyPr>
          <a:lstStyle/>
          <a:p>
            <a:pPr eaLnBrk="1" hangingPunct="1">
              <a:lnSpc>
                <a:spcPct val="115000"/>
              </a:lnSpc>
              <a:buClr>
                <a:srgbClr val="000000"/>
              </a:buClr>
              <a:buSzPct val="25000"/>
            </a:pPr>
            <a:r>
              <a:rPr lang="en-US" smtClean="0">
                <a:solidFill>
                  <a:srgbClr val="17375E"/>
                </a:solidFill>
                <a:ea typeface="ＭＳ Ｐゴシック" pitchFamily="34" charset="-128"/>
              </a:rPr>
              <a:t>What The Disconnect Means for Students</a:t>
            </a:r>
          </a:p>
        </p:txBody>
      </p:sp>
      <p:sp>
        <p:nvSpPr>
          <p:cNvPr id="32771" name="Shape 106"/>
          <p:cNvSpPr>
            <a:spLocks noGrp="1"/>
          </p:cNvSpPr>
          <p:nvPr>
            <p:ph idx="1"/>
          </p:nvPr>
        </p:nvSpPr>
        <p:spPr>
          <a:xfrm>
            <a:off x="503238" y="1143000"/>
            <a:ext cx="8137525" cy="2901950"/>
          </a:xfrm>
        </p:spPr>
        <p:txBody>
          <a:bodyPr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smtClean="0">
                <a:solidFill>
                  <a:schemeClr val="tx1"/>
                </a:solidFill>
                <a:ea typeface="ＭＳ Ｐゴシック" pitchFamily="34" charset="-128"/>
              </a:rPr>
              <a:t>Nationwide, m</a:t>
            </a:r>
            <a:r>
              <a:rPr lang="en-US" smtClean="0">
                <a:solidFill>
                  <a:schemeClr val="tx1"/>
                </a:solidFill>
                <a:ea typeface="ＭＳ Ｐゴシック" pitchFamily="34" charset="-128"/>
                <a:sym typeface="Arial" charset="0"/>
              </a:rPr>
              <a:t>any students in two-year and four-year colleges need remediation in math.</a:t>
            </a:r>
          </a:p>
          <a:p>
            <a:pPr marL="342900" indent="-342900" eaLnBrk="1" hangingPunct="1">
              <a:lnSpc>
                <a:spcPct val="114000"/>
              </a:lnSpc>
              <a:spcBef>
                <a:spcPts val="1200"/>
              </a:spcBef>
              <a:buClr>
                <a:srgbClr val="000000"/>
              </a:buClr>
              <a:buSzPct val="132000"/>
              <a:buFont typeface="Arial" charset="0"/>
              <a:buChar char="•"/>
            </a:pPr>
            <a:r>
              <a:rPr lang="en-US" smtClean="0">
                <a:solidFill>
                  <a:schemeClr val="tx1"/>
                </a:solidFill>
                <a:ea typeface="ＭＳ Ｐゴシック" pitchFamily="34" charset="-128"/>
                <a:sym typeface="Arial" charset="0"/>
              </a:rPr>
              <a:t>Remedial classes lower the odds of finishing the degree or program.</a:t>
            </a:r>
          </a:p>
          <a:p>
            <a:pPr marL="342900" indent="-342900" eaLnBrk="1" hangingPunct="1">
              <a:lnSpc>
                <a:spcPct val="114000"/>
              </a:lnSpc>
              <a:spcBef>
                <a:spcPts val="1200"/>
              </a:spcBef>
              <a:buClr>
                <a:srgbClr val="000000"/>
              </a:buClr>
              <a:buSzPct val="132000"/>
              <a:buFont typeface="Arial" charset="0"/>
              <a:buChar char="•"/>
            </a:pPr>
            <a:r>
              <a:rPr lang="en-US" smtClean="0">
                <a:solidFill>
                  <a:schemeClr val="tx1"/>
                </a:solidFill>
                <a:ea typeface="ＭＳ Ｐゴシック" pitchFamily="34" charset="-128"/>
                <a:sym typeface="Arial" charset="0"/>
              </a:rPr>
              <a:t>We need to set the agenda in high school math to prepare more students for postsecondary education and training.</a:t>
            </a:r>
          </a:p>
        </p:txBody>
      </p:sp>
      <p:sp>
        <p:nvSpPr>
          <p:cNvPr id="32772"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BC267D21-B608-4DAD-8D57-D4EAD078FF4D}" type="slidenum">
              <a:rPr lang="en-US" smtClean="0">
                <a:solidFill>
                  <a:srgbClr val="FFFFFF"/>
                </a:solidFill>
              </a:rPr>
              <a:pPr eaLnBrk="1" hangingPunct="1"/>
              <a:t>5</a:t>
            </a:fld>
            <a:endParaRPr lang="en-US" smtClean="0">
              <a:solidFill>
                <a:srgbClr val="FFFF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B9ACB2A9-33BA-4D9F-880F-8595609817D7}" type="slidenum">
              <a:rPr lang="en-US" smtClean="0">
                <a:solidFill>
                  <a:srgbClr val="FFFFFF"/>
                </a:solidFill>
              </a:rPr>
              <a:pPr eaLnBrk="1" hangingPunct="1"/>
              <a:t>6</a:t>
            </a:fld>
            <a:endParaRPr lang="en-US" smtClean="0">
              <a:solidFill>
                <a:srgbClr val="FFFFFF"/>
              </a:solidFill>
            </a:endParaRPr>
          </a:p>
        </p:txBody>
      </p:sp>
      <p:sp>
        <p:nvSpPr>
          <p:cNvPr id="52227" name="Shape 171"/>
          <p:cNvSpPr txBox="1">
            <a:spLocks/>
          </p:cNvSpPr>
          <p:nvPr/>
        </p:nvSpPr>
        <p:spPr bwMode="auto">
          <a:xfrm>
            <a:off x="438150" y="463550"/>
            <a:ext cx="8412163" cy="54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45700" bIns="45700" anchor="ctr">
            <a:spAutoFit/>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lnSpc>
                <a:spcPct val="115000"/>
              </a:lnSpc>
              <a:buClr>
                <a:srgbClr val="000000"/>
              </a:buClr>
              <a:buSzPct val="25000"/>
              <a:defRPr/>
            </a:pPr>
            <a:r>
              <a:rPr lang="en-US" sz="2800" b="1" dirty="0">
                <a:solidFill>
                  <a:srgbClr val="17375E"/>
                </a:solidFill>
                <a:latin typeface="Century Gothic" pitchFamily="34" charset="0"/>
                <a:ea typeface="+mj-ea"/>
                <a:cs typeface="+mj-cs"/>
                <a:rtl val="0"/>
              </a:rPr>
              <a:t>The CCSS Requires Three Shifts in </a:t>
            </a:r>
            <a:r>
              <a:rPr lang="en-US" sz="2800" b="1" dirty="0" smtClean="0">
                <a:solidFill>
                  <a:srgbClr val="17375E"/>
                </a:solidFill>
                <a:latin typeface="Century Gothic" pitchFamily="34" charset="0"/>
                <a:ea typeface="+mj-ea"/>
                <a:cs typeface="+mj-cs"/>
                <a:rtl val="0"/>
              </a:rPr>
              <a:t>Mathematics</a:t>
            </a:r>
            <a:endParaRPr lang="en-US" sz="2800" b="1" dirty="0">
              <a:solidFill>
                <a:srgbClr val="17375E"/>
              </a:solidFill>
              <a:latin typeface="Century Gothic" pitchFamily="34" charset="0"/>
              <a:ea typeface="+mj-ea"/>
              <a:cs typeface="+mj-cs"/>
              <a:rtl val="0"/>
            </a:endParaRPr>
          </a:p>
        </p:txBody>
      </p:sp>
      <p:sp>
        <p:nvSpPr>
          <p:cNvPr id="6" name="Shape 172"/>
          <p:cNvSpPr txBox="1">
            <a:spLocks/>
          </p:cNvSpPr>
          <p:nvPr/>
        </p:nvSpPr>
        <p:spPr>
          <a:xfrm>
            <a:off x="503238" y="1212850"/>
            <a:ext cx="3840162" cy="5022850"/>
          </a:xfrm>
          <a:prstGeom prst="rect">
            <a:avLst/>
          </a:prstGeom>
        </p:spPr>
        <p:txBody>
          <a:bodyPr tIns="45700" bIns="45700">
            <a:spAutoFit/>
          </a:bodyPr>
          <a:lstStyle>
            <a:lvl1pPr marL="514350" indent="-514350" algn="l" defTabSz="914400" rtl="0" eaLnBrk="1" latinLnBrk="0" hangingPunct="1">
              <a:spcBef>
                <a:spcPct val="20000"/>
              </a:spcBef>
              <a:buFont typeface="Arial" pitchFamily="34" charset="0"/>
              <a:buNone/>
              <a:defRPr sz="1400" kern="1200">
                <a:solidFill>
                  <a:srgbClr val="000000"/>
                </a:solidFill>
                <a:latin typeface="Arial" charset="0"/>
                <a:ea typeface="+mn-ea"/>
                <a:cs typeface="Arial" charset="0"/>
                <a:sym typeface="Arial" charset="0"/>
              </a:defRPr>
            </a:lvl1pPr>
            <a:lvl2pPr marL="742950" indent="-28575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2pPr>
            <a:lvl3pPr marL="1143000" indent="-228600" algn="l" defTabSz="914400" rtl="0" eaLnBrk="1" latinLnBrk="0" hangingPunct="1">
              <a:spcBef>
                <a:spcPct val="20000"/>
              </a:spcBef>
              <a:buFont typeface="Calibri" pitchFamily="34" charset="0"/>
              <a:buChar char="‒"/>
              <a:defRPr sz="1400" kern="1200">
                <a:solidFill>
                  <a:srgbClr val="000000"/>
                </a:solidFill>
                <a:latin typeface="Arial" charset="0"/>
                <a:ea typeface="+mn-ea"/>
                <a:cs typeface="Arial" charset="0"/>
                <a:sym typeface="Arial" charset="0"/>
              </a:defRPr>
            </a:lvl3pPr>
            <a:lvl4pPr marL="1600200" indent="-228600" algn="l" defTabSz="914400" rtl="0" eaLnBrk="1" latinLnBrk="0" hangingPunct="1">
              <a:spcBef>
                <a:spcPct val="20000"/>
              </a:spcBef>
              <a:buFont typeface="Wingdings" pitchFamily="2" charset="2"/>
              <a:buChar char="§"/>
              <a:defRPr sz="1400" kern="1200">
                <a:solidFill>
                  <a:srgbClr val="000000"/>
                </a:solidFill>
                <a:latin typeface="Arial" charset="0"/>
                <a:ea typeface="+mn-ea"/>
                <a:cs typeface="Arial" charset="0"/>
                <a:sym typeface="Arial" charset="0"/>
              </a:defRPr>
            </a:lvl4pPr>
            <a:lvl5pPr marL="2057400" indent="-228600" algn="l" defTabSz="914400" rtl="0" eaLnBrk="1" latinLnBrk="0" hangingPunct="1">
              <a:spcBef>
                <a:spcPct val="20000"/>
              </a:spcBef>
              <a:buFont typeface="Arial" pitchFamily="34" charset="0"/>
              <a:buChar char="»"/>
              <a:defRPr sz="1400" kern="1200">
                <a:solidFill>
                  <a:srgbClr val="000000"/>
                </a:solidFill>
                <a:latin typeface="Arial" charset="0"/>
                <a:ea typeface="+mn-ea"/>
                <a:cs typeface="Arial" charset="0"/>
                <a:sym typeface="Arial" charset="0"/>
              </a:defRPr>
            </a:lvl5pPr>
            <a:lvl6pPr marL="25146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6pPr>
            <a:lvl7pPr marL="29718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7pPr>
            <a:lvl8pPr marL="34290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8pPr>
            <a:lvl9pPr marL="3886200" indent="-228600" algn="l" defTabSz="914400" rtl="0" eaLnBrk="0" fontAlgn="base" latinLnBrk="0" hangingPunct="0">
              <a:spcBef>
                <a:spcPct val="0"/>
              </a:spcBef>
              <a:spcAft>
                <a:spcPct val="0"/>
              </a:spcAft>
              <a:buFont typeface="Arial" pitchFamily="34" charset="0"/>
              <a:buChar char="•"/>
              <a:defRPr sz="1400" kern="1200">
                <a:solidFill>
                  <a:srgbClr val="000000"/>
                </a:solidFill>
                <a:latin typeface="Arial" charset="0"/>
                <a:ea typeface="+mn-ea"/>
                <a:cs typeface="Arial" charset="0"/>
                <a:sym typeface="Arial" charset="0"/>
              </a:defRPr>
            </a:lvl9pPr>
          </a:lstStyle>
          <a:p>
            <a:pPr fontAlgn="auto">
              <a:lnSpc>
                <a:spcPct val="114000"/>
              </a:lnSpc>
              <a:spcBef>
                <a:spcPts val="0"/>
              </a:spcBef>
              <a:spcAft>
                <a:spcPts val="0"/>
              </a:spcAft>
              <a:buClr>
                <a:srgbClr val="000000"/>
              </a:buClr>
              <a:buFontTx/>
              <a:buAutoNum type="arabicPeriod"/>
              <a:defRPr/>
            </a:pPr>
            <a:r>
              <a:rPr lang="en-US" sz="2400" b="1" dirty="0" smtClean="0">
                <a:solidFill>
                  <a:schemeClr val="tx1">
                    <a:lumMod val="85000"/>
                    <a:lumOff val="15000"/>
                  </a:schemeClr>
                </a:solidFill>
                <a:latin typeface="Calibri" pitchFamily="34" charset="0"/>
                <a:cs typeface="Calibri" pitchFamily="34" charset="0"/>
                <a:rtl val="0"/>
              </a:rPr>
              <a:t>Focus:  </a:t>
            </a:r>
            <a:r>
              <a:rPr lang="en-US" sz="2400" dirty="0" smtClean="0">
                <a:solidFill>
                  <a:schemeClr val="tx1">
                    <a:lumMod val="85000"/>
                    <a:lumOff val="15000"/>
                  </a:schemeClr>
                </a:solidFill>
                <a:latin typeface="Calibri" pitchFamily="34" charset="0"/>
                <a:cs typeface="Calibri" pitchFamily="34" charset="0"/>
                <a:rtl val="0"/>
              </a:rPr>
              <a:t>Focus strongly where the Standards focus.</a:t>
            </a:r>
          </a:p>
          <a:p>
            <a:pPr fontAlgn="auto">
              <a:lnSpc>
                <a:spcPct val="114000"/>
              </a:lnSpc>
              <a:spcBef>
                <a:spcPts val="1200"/>
              </a:spcBef>
              <a:spcAft>
                <a:spcPts val="0"/>
              </a:spcAft>
              <a:buClr>
                <a:srgbClr val="000000"/>
              </a:buClr>
              <a:buFontTx/>
              <a:buAutoNum type="arabicPeriod"/>
              <a:defRPr/>
            </a:pPr>
            <a:r>
              <a:rPr lang="en-US" sz="2400" b="1" dirty="0">
                <a:solidFill>
                  <a:schemeClr val="tx1">
                    <a:lumMod val="85000"/>
                    <a:lumOff val="15000"/>
                  </a:schemeClr>
                </a:solidFill>
                <a:latin typeface="Calibri" pitchFamily="34" charset="0"/>
                <a:cs typeface="Calibri" pitchFamily="34" charset="0"/>
                <a:rtl val="0"/>
              </a:rPr>
              <a:t>Coherence</a:t>
            </a:r>
            <a:r>
              <a:rPr lang="en-US" sz="2400" dirty="0">
                <a:solidFill>
                  <a:schemeClr val="tx1">
                    <a:lumMod val="85000"/>
                    <a:lumOff val="15000"/>
                  </a:schemeClr>
                </a:solidFill>
                <a:latin typeface="Calibri" pitchFamily="34" charset="0"/>
                <a:cs typeface="Calibri" pitchFamily="34" charset="0"/>
                <a:rtl val="0"/>
              </a:rPr>
              <a:t>: </a:t>
            </a:r>
            <a:r>
              <a:rPr lang="en-US" sz="2400" i="1" dirty="0">
                <a:solidFill>
                  <a:schemeClr val="tx1">
                    <a:lumMod val="85000"/>
                    <a:lumOff val="15000"/>
                  </a:schemeClr>
                </a:solidFill>
                <a:latin typeface="Calibri" pitchFamily="34" charset="0"/>
                <a:cs typeface="Calibri" pitchFamily="34" charset="0"/>
                <a:rtl val="0"/>
              </a:rPr>
              <a:t>Think</a:t>
            </a:r>
            <a:r>
              <a:rPr lang="en-US" sz="2400" dirty="0">
                <a:solidFill>
                  <a:schemeClr val="tx1">
                    <a:lumMod val="85000"/>
                    <a:lumOff val="15000"/>
                  </a:schemeClr>
                </a:solidFill>
                <a:latin typeface="Calibri" pitchFamily="34" charset="0"/>
                <a:cs typeface="Calibri" pitchFamily="34" charset="0"/>
                <a:rtl val="0"/>
              </a:rPr>
              <a:t> across </a:t>
            </a:r>
            <a:r>
              <a:rPr lang="en-US" sz="2400" dirty="0" smtClean="0">
                <a:solidFill>
                  <a:schemeClr val="tx1">
                    <a:lumMod val="85000"/>
                    <a:lumOff val="15000"/>
                  </a:schemeClr>
                </a:solidFill>
                <a:latin typeface="Calibri" pitchFamily="34" charset="0"/>
                <a:cs typeface="Calibri" pitchFamily="34" charset="0"/>
                <a:rtl val="0"/>
              </a:rPr>
              <a:t>grades and </a:t>
            </a:r>
            <a:r>
              <a:rPr lang="en-US" sz="2400" i="1" dirty="0">
                <a:solidFill>
                  <a:schemeClr val="tx1">
                    <a:lumMod val="85000"/>
                    <a:lumOff val="15000"/>
                  </a:schemeClr>
                </a:solidFill>
                <a:latin typeface="Calibri" pitchFamily="34" charset="0"/>
                <a:cs typeface="Calibri" pitchFamily="34" charset="0"/>
                <a:rtl val="0"/>
              </a:rPr>
              <a:t>link</a:t>
            </a:r>
            <a:r>
              <a:rPr lang="en-US" sz="2400" b="1" dirty="0">
                <a:solidFill>
                  <a:schemeClr val="tx1">
                    <a:lumMod val="85000"/>
                    <a:lumOff val="15000"/>
                  </a:schemeClr>
                </a:solidFill>
                <a:latin typeface="Calibri" pitchFamily="34" charset="0"/>
                <a:cs typeface="Calibri" pitchFamily="34" charset="0"/>
                <a:rtl val="0"/>
              </a:rPr>
              <a:t> </a:t>
            </a:r>
            <a:r>
              <a:rPr lang="en-US" sz="2400" dirty="0">
                <a:solidFill>
                  <a:schemeClr val="tx1">
                    <a:lumMod val="85000"/>
                    <a:lumOff val="15000"/>
                  </a:schemeClr>
                </a:solidFill>
                <a:latin typeface="Calibri" pitchFamily="34" charset="0"/>
                <a:cs typeface="Calibri" pitchFamily="34" charset="0"/>
                <a:rtl val="0"/>
              </a:rPr>
              <a:t>to major </a:t>
            </a:r>
            <a:r>
              <a:rPr lang="en-US" sz="2400" dirty="0" smtClean="0">
                <a:solidFill>
                  <a:schemeClr val="tx1">
                    <a:lumMod val="85000"/>
                    <a:lumOff val="15000"/>
                  </a:schemeClr>
                </a:solidFill>
                <a:latin typeface="Calibri" pitchFamily="34" charset="0"/>
                <a:cs typeface="Calibri" pitchFamily="34" charset="0"/>
                <a:rtl val="0"/>
              </a:rPr>
              <a:t>topics within grades. </a:t>
            </a:r>
          </a:p>
          <a:p>
            <a:pPr fontAlgn="auto">
              <a:lnSpc>
                <a:spcPct val="114000"/>
              </a:lnSpc>
              <a:spcBef>
                <a:spcPts val="1200"/>
              </a:spcBef>
              <a:spcAft>
                <a:spcPts val="0"/>
              </a:spcAft>
              <a:buClr>
                <a:srgbClr val="000000"/>
              </a:buClr>
              <a:buFontTx/>
              <a:buAutoNum type="arabicPeriod"/>
              <a:defRPr/>
            </a:pPr>
            <a:r>
              <a:rPr lang="en-US" sz="2400" b="1" dirty="0">
                <a:solidFill>
                  <a:schemeClr val="tx1">
                    <a:lumMod val="85000"/>
                    <a:lumOff val="15000"/>
                  </a:schemeClr>
                </a:solidFill>
                <a:latin typeface="Calibri" pitchFamily="34" charset="0"/>
                <a:cs typeface="Calibri" pitchFamily="34" charset="0"/>
                <a:rtl val="0"/>
              </a:rPr>
              <a:t>Rigor: </a:t>
            </a:r>
            <a:r>
              <a:rPr lang="en-US" sz="2400" dirty="0">
                <a:solidFill>
                  <a:schemeClr val="tx1">
                    <a:lumMod val="85000"/>
                    <a:lumOff val="15000"/>
                  </a:schemeClr>
                </a:solidFill>
                <a:latin typeface="Calibri" pitchFamily="34" charset="0"/>
                <a:cs typeface="Calibri" pitchFamily="34" charset="0"/>
                <a:rtl val="0"/>
              </a:rPr>
              <a:t>In major topics, pursue </a:t>
            </a:r>
            <a:r>
              <a:rPr lang="en-US" sz="2400" i="1" dirty="0">
                <a:solidFill>
                  <a:schemeClr val="tx1">
                    <a:lumMod val="85000"/>
                    <a:lumOff val="15000"/>
                  </a:schemeClr>
                </a:solidFill>
                <a:latin typeface="Calibri" pitchFamily="34" charset="0"/>
                <a:cs typeface="Calibri" pitchFamily="34" charset="0"/>
                <a:rtl val="0"/>
              </a:rPr>
              <a:t>conceptual</a:t>
            </a:r>
            <a:r>
              <a:rPr lang="en-US" sz="2400" b="1" dirty="0">
                <a:solidFill>
                  <a:schemeClr val="tx1">
                    <a:lumMod val="85000"/>
                    <a:lumOff val="15000"/>
                  </a:schemeClr>
                </a:solidFill>
                <a:latin typeface="Calibri" pitchFamily="34" charset="0"/>
                <a:cs typeface="Calibri" pitchFamily="34" charset="0"/>
                <a:rtl val="0"/>
              </a:rPr>
              <a:t> understanding, </a:t>
            </a:r>
            <a:r>
              <a:rPr lang="en-US" sz="2400" dirty="0">
                <a:solidFill>
                  <a:schemeClr val="tx1">
                    <a:lumMod val="85000"/>
                    <a:lumOff val="15000"/>
                  </a:schemeClr>
                </a:solidFill>
                <a:latin typeface="Calibri" pitchFamily="34" charset="0"/>
                <a:cs typeface="Calibri" pitchFamily="34" charset="0"/>
                <a:rtl val="0"/>
              </a:rPr>
              <a:t>procedural skill and </a:t>
            </a:r>
            <a:r>
              <a:rPr lang="en-US" sz="2400" i="1" dirty="0">
                <a:solidFill>
                  <a:schemeClr val="tx1">
                    <a:lumMod val="85000"/>
                    <a:lumOff val="15000"/>
                  </a:schemeClr>
                </a:solidFill>
                <a:latin typeface="Calibri" pitchFamily="34" charset="0"/>
                <a:cs typeface="Calibri" pitchFamily="34" charset="0"/>
                <a:rtl val="0"/>
              </a:rPr>
              <a:t>fluency</a:t>
            </a:r>
            <a:r>
              <a:rPr lang="en-US" sz="2400" dirty="0">
                <a:solidFill>
                  <a:schemeClr val="tx1">
                    <a:lumMod val="85000"/>
                    <a:lumOff val="15000"/>
                  </a:schemeClr>
                </a:solidFill>
                <a:latin typeface="Calibri" pitchFamily="34" charset="0"/>
                <a:cs typeface="Calibri" pitchFamily="34" charset="0"/>
                <a:rtl val="0"/>
              </a:rPr>
              <a:t>,</a:t>
            </a:r>
            <a:r>
              <a:rPr lang="en-US" sz="2400" b="1" dirty="0">
                <a:solidFill>
                  <a:schemeClr val="tx1">
                    <a:lumMod val="85000"/>
                    <a:lumOff val="15000"/>
                  </a:schemeClr>
                </a:solidFill>
                <a:latin typeface="Calibri" pitchFamily="34" charset="0"/>
                <a:cs typeface="Calibri" pitchFamily="34" charset="0"/>
                <a:rtl val="0"/>
              </a:rPr>
              <a:t> </a:t>
            </a:r>
            <a:r>
              <a:rPr lang="en-US" sz="2400" dirty="0">
                <a:solidFill>
                  <a:schemeClr val="tx1">
                    <a:lumMod val="85000"/>
                    <a:lumOff val="15000"/>
                  </a:schemeClr>
                </a:solidFill>
                <a:latin typeface="Calibri" pitchFamily="34" charset="0"/>
                <a:cs typeface="Calibri" pitchFamily="34" charset="0"/>
                <a:rtl val="0"/>
              </a:rPr>
              <a:t>and</a:t>
            </a:r>
            <a:r>
              <a:rPr lang="en-US" sz="2400" b="1" dirty="0">
                <a:solidFill>
                  <a:schemeClr val="tx1">
                    <a:lumMod val="85000"/>
                    <a:lumOff val="15000"/>
                  </a:schemeClr>
                </a:solidFill>
                <a:latin typeface="Calibri" pitchFamily="34" charset="0"/>
                <a:cs typeface="Calibri" pitchFamily="34" charset="0"/>
                <a:rtl val="0"/>
              </a:rPr>
              <a:t> </a:t>
            </a:r>
            <a:r>
              <a:rPr lang="en-US" sz="2400" i="1" dirty="0" smtClean="0">
                <a:solidFill>
                  <a:schemeClr val="tx1">
                    <a:lumMod val="85000"/>
                    <a:lumOff val="15000"/>
                  </a:schemeClr>
                </a:solidFill>
                <a:latin typeface="Calibri" pitchFamily="34" charset="0"/>
                <a:cs typeface="Calibri" pitchFamily="34" charset="0"/>
                <a:rtl val="0"/>
              </a:rPr>
              <a:t>application.</a:t>
            </a:r>
            <a:endParaRPr lang="en-US" sz="2400" i="1" dirty="0">
              <a:solidFill>
                <a:schemeClr val="tx1">
                  <a:lumMod val="85000"/>
                  <a:lumOff val="15000"/>
                </a:schemeClr>
              </a:solidFill>
              <a:latin typeface="Calibri" pitchFamily="34" charset="0"/>
              <a:cs typeface="Calibri" pitchFamily="34" charset="0"/>
              <a:rtl val="0"/>
            </a:endParaRPr>
          </a:p>
        </p:txBody>
      </p:sp>
      <p:pic>
        <p:nvPicPr>
          <p:cNvPr id="33797" name="Picture 2" descr="C:\Users\crystal\Desktop\slide 2 v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438" y="1828800"/>
            <a:ext cx="4065587"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733131" y="5340350"/>
            <a:ext cx="3886200" cy="381000"/>
          </a:xfrm>
          <a:prstGeom prst="rect">
            <a:avLst/>
          </a:prstGeom>
        </p:spPr>
        <p:txBody>
          <a:bodyPr vert="horz" wrap="square" lIns="91440" tIns="45720" rIns="91440" bIns="45720" rtlCol="0">
            <a:noAutofit/>
          </a:bodyPr>
          <a:lstStyle/>
          <a:p>
            <a:r>
              <a:rPr lang="en-US" sz="2400" dirty="0">
                <a:solidFill>
                  <a:schemeClr val="tx1">
                    <a:lumMod val="50000"/>
                    <a:lumOff val="50000"/>
                  </a:schemeClr>
                </a:solidFill>
                <a:latin typeface="+mj-lt"/>
                <a:hlinkClick r:id="rId4"/>
              </a:rPr>
              <a:t>https://</a:t>
            </a:r>
            <a:r>
              <a:rPr lang="en-US" sz="2400" dirty="0" smtClean="0">
                <a:solidFill>
                  <a:schemeClr val="tx1">
                    <a:lumMod val="50000"/>
                    <a:lumOff val="50000"/>
                  </a:schemeClr>
                </a:solidFill>
                <a:latin typeface="+mj-lt"/>
                <a:hlinkClick r:id="rId4"/>
              </a:rPr>
              <a:t>vimeo.com/92784227</a:t>
            </a:r>
            <a:endParaRPr lang="en-US" sz="2400" dirty="0" smtClean="0">
              <a:solidFill>
                <a:schemeClr val="tx1">
                  <a:lumMod val="50000"/>
                  <a:lumOff val="50000"/>
                </a:schemeClr>
              </a:solidFill>
              <a:latin typeface="+mj-lt"/>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94003692-89A3-4017-AE8E-86BC7E678204}" type="slidenum">
              <a:rPr lang="en-US" smtClean="0">
                <a:solidFill>
                  <a:srgbClr val="FFFFFF"/>
                </a:solidFill>
              </a:rPr>
              <a:pPr eaLnBrk="1" hangingPunct="1"/>
              <a:t>7</a:t>
            </a:fld>
            <a:endParaRPr lang="en-US" smtClean="0">
              <a:solidFill>
                <a:srgbClr val="FFFFFF"/>
              </a:solidFill>
            </a:endParaRPr>
          </a:p>
        </p:txBody>
      </p:sp>
      <p:sp>
        <p:nvSpPr>
          <p:cNvPr id="34819" name="Shape 178"/>
          <p:cNvSpPr>
            <a:spLocks noGrp="1"/>
          </p:cNvSpPr>
          <p:nvPr>
            <p:ph type="title"/>
          </p:nvPr>
        </p:nvSpPr>
        <p:spPr>
          <a:xfrm>
            <a:off x="457200" y="111125"/>
            <a:ext cx="8229600" cy="952500"/>
          </a:xfrm>
        </p:spPr>
        <p:txBody>
          <a:bodyPr tIns="45700" bIns="45700">
            <a:spAutoFit/>
          </a:bodyPr>
          <a:lstStyle/>
          <a:p>
            <a:pPr eaLnBrk="1" hangingPunct="1">
              <a:buClr>
                <a:srgbClr val="000000"/>
              </a:buClr>
              <a:buSzPct val="25000"/>
            </a:pPr>
            <a:r>
              <a:rPr lang="en-US" smtClean="0">
                <a:solidFill>
                  <a:srgbClr val="17375E"/>
                </a:solidFill>
                <a:ea typeface="ＭＳ Ｐゴシック" pitchFamily="34" charset="-128"/>
              </a:rPr>
              <a:t>Shift #1: Focus Strongly Where the Standards Focus</a:t>
            </a:r>
          </a:p>
        </p:txBody>
      </p:sp>
      <p:sp>
        <p:nvSpPr>
          <p:cNvPr id="8" name="Shape 179"/>
          <p:cNvSpPr txBox="1">
            <a:spLocks noGrp="1"/>
          </p:cNvSpPr>
          <p:nvPr>
            <p:ph idx="1"/>
          </p:nvPr>
        </p:nvSpPr>
        <p:spPr>
          <a:xfrm>
            <a:off x="503238" y="1193800"/>
            <a:ext cx="8137525" cy="2701925"/>
          </a:xfrm>
        </p:spPr>
        <p:txBody>
          <a:bodyPr tIns="45700" bIns="45700" rtlCol="0">
            <a:spAutoFit/>
          </a:bodyPr>
          <a:lstStyle/>
          <a:p>
            <a:pPr marL="342900" indent="-342900" eaLnBrk="1" hangingPunct="1">
              <a:lnSpc>
                <a:spcPct val="114000"/>
              </a:lnSpc>
              <a:spcBef>
                <a:spcPts val="1200"/>
              </a:spcBef>
              <a:buClr>
                <a:srgbClr val="000000"/>
              </a:buClr>
              <a:buSzPct val="132000"/>
              <a:buFont typeface="Arial" charset="0"/>
              <a:buChar char="•"/>
              <a:defRPr/>
            </a:pPr>
            <a:r>
              <a:rPr lang="en-US" sz="2800" dirty="0">
                <a:solidFill>
                  <a:schemeClr val="tx1">
                    <a:lumMod val="95000"/>
                    <a:lumOff val="5000"/>
                  </a:schemeClr>
                </a:solidFill>
                <a:ea typeface="+mn-ea"/>
                <a:cs typeface="+mn-cs"/>
                <a:sym typeface="Arial" charset="0"/>
              </a:rPr>
              <a:t>Significantly narrow the scope of content and deepen how time and energy is spent in the math </a:t>
            </a:r>
            <a:r>
              <a:rPr lang="en-US" sz="2800" dirty="0" smtClean="0">
                <a:solidFill>
                  <a:schemeClr val="tx1">
                    <a:lumMod val="95000"/>
                    <a:lumOff val="5000"/>
                  </a:schemeClr>
                </a:solidFill>
                <a:ea typeface="+mn-ea"/>
                <a:cs typeface="+mn-cs"/>
                <a:sym typeface="Arial" charset="0"/>
              </a:rPr>
              <a:t>classroom.</a:t>
            </a:r>
            <a:endParaRPr lang="en-US" sz="2800" dirty="0">
              <a:solidFill>
                <a:schemeClr val="tx1">
                  <a:lumMod val="95000"/>
                  <a:lumOff val="5000"/>
                </a:schemeClr>
              </a:solidFill>
              <a:ea typeface="+mn-ea"/>
              <a:cs typeface="+mn-cs"/>
              <a:sym typeface="Arial" charset="0"/>
            </a:endParaRPr>
          </a:p>
          <a:p>
            <a:pPr marL="342900" indent="-342900" eaLnBrk="1" hangingPunct="1">
              <a:lnSpc>
                <a:spcPct val="114000"/>
              </a:lnSpc>
              <a:spcBef>
                <a:spcPts val="1200"/>
              </a:spcBef>
              <a:buClr>
                <a:srgbClr val="000000"/>
              </a:buClr>
              <a:buSzPct val="132000"/>
              <a:buFont typeface="Arial" charset="0"/>
              <a:buChar char="•"/>
              <a:defRPr/>
            </a:pPr>
            <a:r>
              <a:rPr lang="en-US" sz="2800" dirty="0">
                <a:solidFill>
                  <a:schemeClr val="tx1">
                    <a:lumMod val="95000"/>
                    <a:lumOff val="5000"/>
                  </a:schemeClr>
                </a:solidFill>
                <a:ea typeface="+mn-ea"/>
                <a:cs typeface="+mn-cs"/>
                <a:sym typeface="Arial" charset="0"/>
              </a:rPr>
              <a:t>Focus deeply on what is emphasized in the standards, so that students gain strong </a:t>
            </a:r>
            <a:r>
              <a:rPr lang="en-US" sz="2800" dirty="0" smtClean="0">
                <a:solidFill>
                  <a:schemeClr val="tx1">
                    <a:lumMod val="95000"/>
                    <a:lumOff val="5000"/>
                  </a:schemeClr>
                </a:solidFill>
                <a:ea typeface="+mn-ea"/>
                <a:cs typeface="+mn-cs"/>
                <a:sym typeface="Arial" charset="0"/>
              </a:rPr>
              <a:t>foundations</a:t>
            </a:r>
            <a:r>
              <a:rPr lang="en-US" sz="2800" dirty="0">
                <a:solidFill>
                  <a:schemeClr val="tx1">
                    <a:lumMod val="95000"/>
                    <a:lumOff val="5000"/>
                  </a:schemeClr>
                </a:solidFill>
                <a:ea typeface="+mn-ea"/>
                <a:cs typeface="Arial" charset="0"/>
                <a:sym typeface="Arial" charset="0"/>
              </a:rPr>
              <a:t>.</a:t>
            </a:r>
            <a:endParaRPr lang="en-US" sz="2800" dirty="0">
              <a:solidFill>
                <a:schemeClr val="tx1">
                  <a:lumMod val="95000"/>
                  <a:lumOff val="5000"/>
                </a:schemeClr>
              </a:solidFill>
              <a:ea typeface="+mn-ea"/>
              <a:cs typeface="+mn-cs"/>
              <a:sym typeface="Arial" charset="0"/>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0"/>
          </p:nvPr>
        </p:nvSpPr>
        <p:spPr>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6E6CB46E-CEEA-4907-BF01-6B126BBE79B7}" type="slidenum">
              <a:rPr lang="en-US" smtClean="0">
                <a:solidFill>
                  <a:srgbClr val="FFFFFF"/>
                </a:solidFill>
              </a:rPr>
              <a:pPr eaLnBrk="1" hangingPunct="1"/>
              <a:t>8</a:t>
            </a:fld>
            <a:endParaRPr lang="en-US" smtClean="0">
              <a:solidFill>
                <a:srgbClr val="FFFFFF"/>
              </a:solidFill>
            </a:endParaRPr>
          </a:p>
        </p:txBody>
      </p:sp>
      <p:pic>
        <p:nvPicPr>
          <p:cNvPr id="35843" name="Picture 2" descr="C:\Users\crystal\Desktop\slide vid 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430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27429" y="5700812"/>
            <a:ext cx="3889142" cy="461665"/>
          </a:xfrm>
          <a:prstGeom prst="rect">
            <a:avLst/>
          </a:prstGeom>
        </p:spPr>
        <p:txBody>
          <a:bodyPr wrap="none">
            <a:spAutoFit/>
          </a:bodyPr>
          <a:lstStyle/>
          <a:p>
            <a:r>
              <a:rPr lang="en-US" sz="2400" dirty="0">
                <a:latin typeface="+mj-lt"/>
                <a:hlinkClick r:id="rId4"/>
              </a:rPr>
              <a:t>https://vimeo.com/92784228</a:t>
            </a:r>
            <a:endParaRPr lang="en-US" sz="2400" dirty="0">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128"/>
          <p:cNvSpPr>
            <a:spLocks noGrp="1"/>
          </p:cNvSpPr>
          <p:nvPr>
            <p:ph type="title"/>
          </p:nvPr>
        </p:nvSpPr>
        <p:spPr>
          <a:xfrm>
            <a:off x="457200" y="506413"/>
            <a:ext cx="8153400" cy="523875"/>
          </a:xfrm>
        </p:spPr>
        <p:txBody>
          <a:bodyPr lIns="91425" tIns="45700" rIns="91425" bIns="45700">
            <a:spAutoFit/>
          </a:bodyPr>
          <a:lstStyle/>
          <a:p>
            <a:pPr eaLnBrk="1" hangingPunct="1">
              <a:buClr>
                <a:srgbClr val="000000"/>
              </a:buClr>
              <a:buSzPct val="25000"/>
            </a:pPr>
            <a:r>
              <a:rPr lang="en-US" smtClean="0">
                <a:solidFill>
                  <a:srgbClr val="17375E"/>
                </a:solidFill>
                <a:ea typeface="ＭＳ Ｐゴシック" pitchFamily="34" charset="-128"/>
                <a:sym typeface="Arial" charset="0"/>
              </a:rPr>
              <a:t>Focus</a:t>
            </a:r>
          </a:p>
        </p:txBody>
      </p:sp>
      <p:sp>
        <p:nvSpPr>
          <p:cNvPr id="36867" name="Shape 129"/>
          <p:cNvSpPr>
            <a:spLocks noGrp="1"/>
          </p:cNvSpPr>
          <p:nvPr>
            <p:ph idx="1"/>
          </p:nvPr>
        </p:nvSpPr>
        <p:spPr>
          <a:xfrm>
            <a:off x="503238" y="1187450"/>
            <a:ext cx="8137525" cy="4602163"/>
          </a:xfrm>
        </p:spPr>
        <p:txBody>
          <a:bodyPr lIns="91425" tIns="45700" rIns="91425" bIns="45700">
            <a:spAutoFit/>
          </a:bodyPr>
          <a:lstStyle/>
          <a:p>
            <a:pPr marL="342900" indent="-342900" eaLnBrk="1" hangingPunct="1">
              <a:lnSpc>
                <a:spcPct val="114000"/>
              </a:lnSpc>
              <a:spcBef>
                <a:spcPts val="1200"/>
              </a:spcBef>
              <a:buClr>
                <a:srgbClr val="000000"/>
              </a:buClr>
              <a:buSzPct val="132000"/>
              <a:buFont typeface="Arial" charset="0"/>
              <a:buChar char="•"/>
            </a:pPr>
            <a:r>
              <a:rPr lang="en-US" sz="2800" smtClean="0">
                <a:solidFill>
                  <a:srgbClr val="0D0D0D"/>
                </a:solidFill>
                <a:ea typeface="ＭＳ Ｐゴシック" pitchFamily="34" charset="-128"/>
                <a:sym typeface="Arial" charset="0"/>
              </a:rPr>
              <a:t>Move away from </a:t>
            </a:r>
            <a:r>
              <a:rPr lang="en-US" sz="2800" b="1" smtClean="0">
                <a:solidFill>
                  <a:srgbClr val="0D0D0D"/>
                </a:solidFill>
                <a:ea typeface="ＭＳ Ｐゴシック" pitchFamily="34" charset="-128"/>
              </a:rPr>
              <a:t>"</a:t>
            </a:r>
            <a:r>
              <a:rPr lang="en-US" sz="2800" b="1" smtClean="0">
                <a:solidFill>
                  <a:srgbClr val="0D0D0D"/>
                </a:solidFill>
                <a:ea typeface="ＭＳ Ｐゴシック" pitchFamily="34" charset="-128"/>
                <a:sym typeface="Arial" charset="0"/>
              </a:rPr>
              <a:t>mile wide, inch deep</a:t>
            </a:r>
            <a:r>
              <a:rPr lang="en-US" sz="2800" b="1" smtClean="0">
                <a:solidFill>
                  <a:srgbClr val="0D0D0D"/>
                </a:solidFill>
                <a:ea typeface="ＭＳ Ｐゴシック" pitchFamily="34" charset="-128"/>
              </a:rPr>
              <a:t>"</a:t>
            </a:r>
            <a:r>
              <a:rPr lang="en-US" sz="2800" smtClean="0">
                <a:solidFill>
                  <a:srgbClr val="0D0D0D"/>
                </a:solidFill>
                <a:ea typeface="ＭＳ Ｐゴシック" pitchFamily="34" charset="-128"/>
                <a:sym typeface="Arial" charset="0"/>
              </a:rPr>
              <a:t> curricula identif</a:t>
            </a:r>
            <a:r>
              <a:rPr lang="en-US" sz="2800" smtClean="0">
                <a:solidFill>
                  <a:srgbClr val="0D0D0D"/>
                </a:solidFill>
                <a:ea typeface="ＭＳ Ｐゴシック" pitchFamily="34" charset="-128"/>
              </a:rPr>
              <a:t>ied</a:t>
            </a:r>
            <a:r>
              <a:rPr lang="en-US" sz="2800" smtClean="0">
                <a:solidFill>
                  <a:srgbClr val="0D0D0D"/>
                </a:solidFill>
                <a:ea typeface="ＭＳ Ｐゴシック" pitchFamily="34" charset="-128"/>
                <a:sym typeface="Arial" charset="0"/>
              </a:rPr>
              <a:t> in TIMSS.</a:t>
            </a:r>
          </a:p>
          <a:p>
            <a:pPr marL="342900" indent="-342900" eaLnBrk="1" hangingPunct="1">
              <a:lnSpc>
                <a:spcPct val="114000"/>
              </a:lnSpc>
              <a:spcBef>
                <a:spcPts val="1200"/>
              </a:spcBef>
              <a:buClr>
                <a:srgbClr val="000000"/>
              </a:buClr>
              <a:buSzPct val="132000"/>
              <a:buFont typeface="Arial" charset="0"/>
              <a:buChar char="•"/>
            </a:pPr>
            <a:r>
              <a:rPr lang="en-US" sz="2800" smtClean="0">
                <a:solidFill>
                  <a:srgbClr val="0D0D0D"/>
                </a:solidFill>
                <a:ea typeface="ＭＳ Ｐゴシック" pitchFamily="34" charset="-128"/>
              </a:rPr>
              <a:t>Learn from i</a:t>
            </a:r>
            <a:r>
              <a:rPr lang="en-US" sz="2800" smtClean="0">
                <a:solidFill>
                  <a:srgbClr val="0D0D0D"/>
                </a:solidFill>
                <a:ea typeface="ＭＳ Ｐゴシック" pitchFamily="34" charset="-128"/>
                <a:sym typeface="Arial" charset="0"/>
              </a:rPr>
              <a:t>nternational comparisons.</a:t>
            </a:r>
          </a:p>
          <a:p>
            <a:pPr marL="342900" indent="-342900" eaLnBrk="1" hangingPunct="1">
              <a:lnSpc>
                <a:spcPct val="114000"/>
              </a:lnSpc>
              <a:spcBef>
                <a:spcPts val="1200"/>
              </a:spcBef>
              <a:buClr>
                <a:srgbClr val="000000"/>
              </a:buClr>
              <a:buSzPct val="132000"/>
              <a:buFont typeface="Arial" charset="0"/>
              <a:buChar char="•"/>
            </a:pPr>
            <a:r>
              <a:rPr lang="en-US" sz="2800" smtClean="0">
                <a:solidFill>
                  <a:srgbClr val="0D0D0D"/>
                </a:solidFill>
                <a:ea typeface="ＭＳ Ｐゴシック" pitchFamily="34" charset="-128"/>
                <a:sym typeface="Arial" charset="0"/>
              </a:rPr>
              <a:t>Teach less, learn more.</a:t>
            </a:r>
          </a:p>
          <a:p>
            <a:pPr marL="342900" indent="-342900" eaLnBrk="1" hangingPunct="1">
              <a:lnSpc>
                <a:spcPct val="114000"/>
              </a:lnSpc>
              <a:spcBef>
                <a:spcPts val="2400"/>
              </a:spcBef>
              <a:buClr>
                <a:srgbClr val="000000"/>
              </a:buClr>
              <a:buSzPct val="132000"/>
            </a:pPr>
            <a:r>
              <a:rPr lang="ja-JP" altLang="en-US" sz="2800" smtClean="0">
                <a:solidFill>
                  <a:srgbClr val="0D0D0D"/>
                </a:solidFill>
                <a:ea typeface="ＭＳ Ｐゴシック" pitchFamily="34" charset="-128"/>
                <a:sym typeface="Arial" charset="0"/>
              </a:rPr>
              <a:t>  “</a:t>
            </a:r>
            <a:r>
              <a:rPr lang="en-US" altLang="ja-JP" sz="2800" smtClean="0">
                <a:solidFill>
                  <a:srgbClr val="0D0D0D"/>
                </a:solidFill>
                <a:ea typeface="ＭＳ Ｐゴシック" pitchFamily="34" charset="-128"/>
                <a:sym typeface="Arial" charset="0"/>
              </a:rPr>
              <a:t>Less topic coverage can be associated with</a:t>
            </a:r>
            <a:r>
              <a:rPr lang="en-US" altLang="ja-JP" sz="2800" smtClean="0">
                <a:solidFill>
                  <a:srgbClr val="0D0D0D"/>
                </a:solidFill>
                <a:ea typeface="ＭＳ Ｐゴシック" pitchFamily="34" charset="-128"/>
              </a:rPr>
              <a:t> </a:t>
            </a:r>
            <a:r>
              <a:rPr lang="en-US" altLang="ja-JP" sz="2800" smtClean="0">
                <a:solidFill>
                  <a:srgbClr val="0D0D0D"/>
                </a:solidFill>
                <a:ea typeface="ＭＳ Ｐゴシック" pitchFamily="34" charset="-128"/>
                <a:sym typeface="Arial" charset="0"/>
              </a:rPr>
              <a:t>higher scores on those topics covered because students have more time to master the</a:t>
            </a:r>
            <a:r>
              <a:rPr lang="en-US" altLang="ja-JP" sz="2800" smtClean="0">
                <a:solidFill>
                  <a:srgbClr val="0D0D0D"/>
                </a:solidFill>
                <a:ea typeface="ＭＳ Ｐゴシック" pitchFamily="34" charset="-128"/>
              </a:rPr>
              <a:t> </a:t>
            </a:r>
            <a:r>
              <a:rPr lang="en-US" altLang="ja-JP" sz="2800" smtClean="0">
                <a:solidFill>
                  <a:srgbClr val="0D0D0D"/>
                </a:solidFill>
                <a:ea typeface="ＭＳ Ｐゴシック" pitchFamily="34" charset="-128"/>
                <a:sym typeface="Arial" charset="0"/>
              </a:rPr>
              <a:t>content that is taught.</a:t>
            </a:r>
            <a:r>
              <a:rPr lang="ja-JP" altLang="en-US" sz="2800" smtClean="0">
                <a:solidFill>
                  <a:srgbClr val="0D0D0D"/>
                </a:solidFill>
                <a:ea typeface="ＭＳ Ｐゴシック" pitchFamily="34" charset="-128"/>
                <a:sym typeface="Arial" charset="0"/>
              </a:rPr>
              <a:t>”</a:t>
            </a:r>
            <a:endParaRPr lang="en-US" sz="2800" smtClean="0">
              <a:solidFill>
                <a:srgbClr val="0D0D0D"/>
              </a:solidFill>
              <a:ea typeface="ＭＳ Ｐゴシック" pitchFamily="34" charset="-128"/>
              <a:sym typeface="Arial" charset="0"/>
            </a:endParaRPr>
          </a:p>
        </p:txBody>
      </p:sp>
      <p:sp>
        <p:nvSpPr>
          <p:cNvPr id="36868" name="Shape 130"/>
          <p:cNvSpPr txBox="1">
            <a:spLocks noChangeArrowheads="1"/>
          </p:cNvSpPr>
          <p:nvPr/>
        </p:nvSpPr>
        <p:spPr bwMode="auto">
          <a:xfrm>
            <a:off x="5605463" y="5605463"/>
            <a:ext cx="28194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spAutoFit/>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buSzPct val="25000"/>
            </a:pPr>
            <a:r>
              <a:rPr lang="en-US" sz="2200">
                <a:latin typeface="Calibri" pitchFamily="34" charset="0"/>
              </a:rPr>
              <a:t>– Ginsburg et al., 2005</a:t>
            </a:r>
          </a:p>
        </p:txBody>
      </p:sp>
      <p:sp>
        <p:nvSpPr>
          <p:cNvPr id="36869" name="Slide Number Placeholder 5"/>
          <p:cNvSpPr>
            <a:spLocks noGrp="1"/>
          </p:cNvSpPr>
          <p:nvPr>
            <p:ph type="sldNum" sz="quarter" idx="10"/>
          </p:nvPr>
        </p:nvSpPr>
        <p:spPr>
          <a:xfrm>
            <a:off x="6929438" y="6542088"/>
            <a:ext cx="2133600" cy="320675"/>
          </a:xfrm>
          <a:noFill/>
        </p:spPr>
        <p:txBody>
          <a:bodyPr/>
          <a:lstStyle>
            <a:lvl1pPr eaLnBrk="0" hangingPunct="0">
              <a:defRPr sz="1400">
                <a:solidFill>
                  <a:srgbClr val="000000"/>
                </a:solidFill>
                <a:latin typeface="Arial" charset="0"/>
                <a:ea typeface="ＭＳ Ｐゴシック" pitchFamily="34" charset="-128"/>
                <a:sym typeface="Arial" charset="0"/>
              </a:defRPr>
            </a:lvl1pPr>
            <a:lvl2pPr marL="742950" indent="-285750" eaLnBrk="0" hangingPunct="0">
              <a:defRPr sz="1400">
                <a:solidFill>
                  <a:srgbClr val="000000"/>
                </a:solidFill>
                <a:latin typeface="Arial" charset="0"/>
                <a:ea typeface="ＭＳ Ｐゴシック" pitchFamily="34" charset="-128"/>
                <a:sym typeface="Arial" charset="0"/>
              </a:defRPr>
            </a:lvl2pPr>
            <a:lvl3pPr marL="1143000" indent="-228600" eaLnBrk="0" hangingPunct="0">
              <a:defRPr sz="1400">
                <a:solidFill>
                  <a:srgbClr val="000000"/>
                </a:solidFill>
                <a:latin typeface="Arial" charset="0"/>
                <a:ea typeface="ＭＳ Ｐゴシック" pitchFamily="34" charset="-128"/>
                <a:sym typeface="Arial" charset="0"/>
              </a:defRPr>
            </a:lvl3pPr>
            <a:lvl4pPr marL="1600200" indent="-228600" eaLnBrk="0" hangingPunct="0">
              <a:defRPr sz="1400">
                <a:solidFill>
                  <a:srgbClr val="000000"/>
                </a:solidFill>
                <a:latin typeface="Arial" charset="0"/>
                <a:ea typeface="ＭＳ Ｐゴシック" pitchFamily="34" charset="-128"/>
                <a:sym typeface="Arial" charset="0"/>
              </a:defRPr>
            </a:lvl4pPr>
            <a:lvl5pPr marL="2057400" indent="-228600" eaLnBrk="0" hangingPunct="0">
              <a:defRPr sz="1400">
                <a:solidFill>
                  <a:srgbClr val="000000"/>
                </a:solidFill>
                <a:latin typeface="Arial" charset="0"/>
                <a:ea typeface="ＭＳ Ｐゴシック" pitchFamily="34" charset="-128"/>
                <a:sym typeface="Arial" charset="0"/>
              </a:defRPr>
            </a:lvl5pPr>
            <a:lvl6pPr marL="25146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6pPr>
            <a:lvl7pPr marL="29718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7pPr>
            <a:lvl8pPr marL="34290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8pPr>
            <a:lvl9pPr marL="3886200" indent="-228600" eaLnBrk="0" fontAlgn="base" hangingPunct="0">
              <a:spcBef>
                <a:spcPct val="0"/>
              </a:spcBef>
              <a:spcAft>
                <a:spcPct val="0"/>
              </a:spcAft>
              <a:defRPr sz="1400">
                <a:solidFill>
                  <a:srgbClr val="000000"/>
                </a:solidFill>
                <a:latin typeface="Arial" charset="0"/>
                <a:ea typeface="ＭＳ Ｐゴシック" pitchFamily="34" charset="-128"/>
                <a:sym typeface="Arial" charset="0"/>
              </a:defRPr>
            </a:lvl9pPr>
          </a:lstStyle>
          <a:p>
            <a:pPr eaLnBrk="1" hangingPunct="1"/>
            <a:fld id="{AB9CF16C-E909-46E8-9837-D8F898EAC4ED}" type="slidenum">
              <a:rPr lang="en-US" smtClean="0">
                <a:solidFill>
                  <a:srgbClr val="FFFFFF"/>
                </a:solidFill>
              </a:rPr>
              <a:pPr eaLnBrk="1" hangingPunct="1"/>
              <a:t>9</a:t>
            </a:fld>
            <a:endParaRPr lang="en-US" smtClean="0">
              <a:solidFill>
                <a:srgbClr val="FFFFFF"/>
              </a:solidFill>
            </a:endParaRPr>
          </a:p>
        </p:txBody>
      </p:sp>
    </p:spTree>
  </p:cSld>
  <p:clrMapOvr>
    <a:masterClrMapping/>
  </p:clrMapOvr>
  <p:transition xmlns:p14="http://schemas.microsoft.com/office/powerpoint/2010/main" spd="slow">
    <p:cut/>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achievethecorenew">
      <a:dk1>
        <a:srgbClr val="000000"/>
      </a:dk1>
      <a:lt1>
        <a:sysClr val="window" lastClr="FFFFFF"/>
      </a:lt1>
      <a:dk2>
        <a:srgbClr val="1C5234"/>
      </a:dk2>
      <a:lt2>
        <a:srgbClr val="E3E0D9"/>
      </a:lt2>
      <a:accent1>
        <a:srgbClr val="289659"/>
      </a:accent1>
      <a:accent2>
        <a:srgbClr val="E1E0D9"/>
      </a:accent2>
      <a:accent3>
        <a:srgbClr val="A2A092"/>
      </a:accent3>
      <a:accent4>
        <a:srgbClr val="213E27"/>
      </a:accent4>
      <a:accent5>
        <a:srgbClr val="FFFFFF"/>
      </a:accent5>
      <a:accent6>
        <a:srgbClr val="FFFFFF"/>
      </a:accent6>
      <a:hlink>
        <a:srgbClr val="289659"/>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a:bodyPr>
      <a:lstStyle>
        <a:defPPr>
          <a:defRPr sz="2800" dirty="0" smtClean="0">
            <a:solidFill>
              <a:schemeClr val="tx1">
                <a:lumMod val="50000"/>
                <a:lumOff val="50000"/>
              </a:schemeClr>
            </a:solidFill>
          </a:defRPr>
        </a:defPPr>
      </a:lstStyle>
    </a:txDef>
  </a:objectDefaults>
  <a:extraClrSchemeLst/>
</a:theme>
</file>

<file path=ppt/theme/theme2.xml><?xml version="1.0" encoding="utf-8"?>
<a:theme xmlns:a="http://schemas.openxmlformats.org/drawingml/2006/mai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5786</TotalTime>
  <Words>6208</Words>
  <Application>Microsoft Macintosh PowerPoint</Application>
  <PresentationFormat>On-screen Show (4:3)</PresentationFormat>
  <Paragraphs>525</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1_Office Theme</vt:lpstr>
      <vt:lpstr>Introduction to the Math Shifts of the Common Core  State Standards</vt:lpstr>
      <vt:lpstr>PowerPoint Presentation</vt:lpstr>
      <vt:lpstr>The Background of the Common Core</vt:lpstr>
      <vt:lpstr>College Math Professors Feel HS students Today are Not Prepared for College Math</vt:lpstr>
      <vt:lpstr>What The Disconnect Means for Students</vt:lpstr>
      <vt:lpstr>PowerPoint Presentation</vt:lpstr>
      <vt:lpstr>Shift #1: Focus Strongly Where the Standards Focus</vt:lpstr>
      <vt:lpstr>PowerPoint Presentation</vt:lpstr>
      <vt:lpstr>Focus</vt:lpstr>
      <vt:lpstr>PowerPoint Presentation</vt:lpstr>
      <vt:lpstr>Traditional U.S. Approach</vt:lpstr>
      <vt:lpstr>Focusing Attention Within Number and Operations</vt:lpstr>
      <vt:lpstr>PowerPoint Presentation</vt:lpstr>
      <vt:lpstr>PowerPoint Presentation</vt:lpstr>
      <vt:lpstr>Group Discussion</vt:lpstr>
      <vt:lpstr>Engaging with the shift: What do you think belongs in the major work of each grade?</vt:lpstr>
      <vt:lpstr>PowerPoint Presentation</vt:lpstr>
      <vt:lpstr>PowerPoint Presentation</vt:lpstr>
      <vt:lpstr>Coherence: Think Across Grades</vt:lpstr>
      <vt:lpstr>PowerPoint Presentation</vt:lpstr>
      <vt:lpstr> </vt:lpstr>
      <vt:lpstr>PowerPoint Presentation</vt:lpstr>
      <vt:lpstr>PowerPoint Presentation</vt:lpstr>
      <vt:lpstr>Group Discussion</vt:lpstr>
      <vt:lpstr>Engaging with the Shift: Investigate Coherence in the Standards with Respect to Fractions </vt:lpstr>
      <vt:lpstr> </vt:lpstr>
      <vt:lpstr>Rigor</vt:lpstr>
      <vt:lpstr>Solid Conceptual Understanding</vt:lpstr>
      <vt:lpstr>PowerPoint Presentation</vt:lpstr>
      <vt:lpstr>PowerPoint Presentation</vt:lpstr>
      <vt:lpstr>PowerPoint Presentation</vt:lpstr>
      <vt:lpstr>Fluency</vt:lpstr>
      <vt:lpstr>Required Fluencies in K-6</vt:lpstr>
      <vt:lpstr>Fluency in High School</vt:lpstr>
      <vt:lpstr>Application</vt:lpstr>
      <vt:lpstr>Group Discussion</vt:lpstr>
      <vt:lpstr>Engaging with the Shift:  Making a True Statement</vt:lpstr>
      <vt:lpstr>It Starts with Focus</vt:lpstr>
      <vt:lpstr>The Coming CCSS Assessments Will Focus Strongly on the Major Work of Each Grade</vt:lpstr>
      <vt:lpstr>Content Emphases by Cluster: Grade Four</vt:lpstr>
      <vt:lpstr>PowerPoint Presentation</vt:lpstr>
      <vt:lpstr>Cautions: Implementing the CCSS is...</vt:lpstr>
      <vt:lpstr>PowerPoint Presentation</vt:lpstr>
      <vt:lpstr>Structure of the Standards</vt:lpstr>
      <vt:lpstr>Identify the Standard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Core State Standards for Mathematics:  Key Shifts</dc:title>
  <dc:creator>bbeske</dc:creator>
  <cp:lastModifiedBy>Megan Blake</cp:lastModifiedBy>
  <cp:revision>86</cp:revision>
  <dcterms:modified xsi:type="dcterms:W3CDTF">2014-11-24T22:30:17Z</dcterms:modified>
</cp:coreProperties>
</file>